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</p:sldMasterIdLst>
  <p:notesMasterIdLst>
    <p:notesMasterId r:id="rId48"/>
  </p:notesMasterIdLst>
  <p:sldIdLst>
    <p:sldId id="437" r:id="rId3"/>
    <p:sldId id="438" r:id="rId4"/>
    <p:sldId id="439" r:id="rId5"/>
    <p:sldId id="440" r:id="rId6"/>
    <p:sldId id="441" r:id="rId7"/>
    <p:sldId id="442" r:id="rId8"/>
    <p:sldId id="443" r:id="rId9"/>
    <p:sldId id="444" r:id="rId10"/>
    <p:sldId id="445" r:id="rId11"/>
    <p:sldId id="463" r:id="rId12"/>
    <p:sldId id="462" r:id="rId13"/>
    <p:sldId id="449" r:id="rId14"/>
    <p:sldId id="460" r:id="rId15"/>
    <p:sldId id="461" r:id="rId16"/>
    <p:sldId id="466" r:id="rId17"/>
    <p:sldId id="448" r:id="rId18"/>
    <p:sldId id="457" r:id="rId19"/>
    <p:sldId id="458" r:id="rId20"/>
    <p:sldId id="459" r:id="rId21"/>
    <p:sldId id="467" r:id="rId22"/>
    <p:sldId id="469" r:id="rId23"/>
    <p:sldId id="455" r:id="rId24"/>
    <p:sldId id="446" r:id="rId25"/>
    <p:sldId id="465" r:id="rId26"/>
    <p:sldId id="456" r:id="rId27"/>
    <p:sldId id="485" r:id="rId28"/>
    <p:sldId id="464" r:id="rId29"/>
    <p:sldId id="486" r:id="rId30"/>
    <p:sldId id="470" r:id="rId31"/>
    <p:sldId id="471" r:id="rId32"/>
    <p:sldId id="488" r:id="rId33"/>
    <p:sldId id="489" r:id="rId34"/>
    <p:sldId id="491" r:id="rId35"/>
    <p:sldId id="490" r:id="rId36"/>
    <p:sldId id="493" r:id="rId37"/>
    <p:sldId id="494" r:id="rId38"/>
    <p:sldId id="497" r:id="rId39"/>
    <p:sldId id="498" r:id="rId40"/>
    <p:sldId id="499" r:id="rId41"/>
    <p:sldId id="500" r:id="rId42"/>
    <p:sldId id="501" r:id="rId43"/>
    <p:sldId id="504" r:id="rId44"/>
    <p:sldId id="502" r:id="rId45"/>
    <p:sldId id="503" r:id="rId46"/>
    <p:sldId id="496" r:id="rId47"/>
  </p:sldIdLst>
  <p:sldSz cx="12192000" cy="6858000"/>
  <p:notesSz cx="6889750" cy="960755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275"/>
    <a:srgbClr val="9297A3"/>
    <a:srgbClr val="D29500"/>
    <a:srgbClr val="E7C077"/>
    <a:srgbClr val="FFF6DD"/>
    <a:srgbClr val="7C5B0A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419" autoAdjust="0"/>
  </p:normalViewPr>
  <p:slideViewPr>
    <p:cSldViewPr snapToGrid="0" showGuides="1">
      <p:cViewPr varScale="1">
        <p:scale>
          <a:sx n="99" d="100"/>
          <a:sy n="99" d="100"/>
        </p:scale>
        <p:origin x="894" y="96"/>
      </p:cViewPr>
      <p:guideLst>
        <p:guide orient="horz" pos="2115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482046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482046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2020-01-10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63563" y="1201738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65" tIns="47133" rIns="94265" bIns="47133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975" y="4623633"/>
            <a:ext cx="5511800" cy="3782973"/>
          </a:xfrm>
          <a:prstGeom prst="rect">
            <a:avLst/>
          </a:prstGeom>
        </p:spPr>
        <p:txBody>
          <a:bodyPr vert="horz" lIns="94265" tIns="47133" rIns="94265" bIns="47133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5506"/>
            <a:ext cx="2985558" cy="482045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02597" y="9125506"/>
            <a:ext cx="2985558" cy="482045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477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84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830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048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04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039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표본이 적은 이유는 모바일이기 때문이다</a:t>
            </a:r>
            <a:r>
              <a:rPr lang="en-US" altLang="ko-KR" dirty="0"/>
              <a:t>. PC, </a:t>
            </a:r>
            <a:r>
              <a:rPr lang="ko-KR" altLang="en-US" dirty="0"/>
              <a:t>콘솔에는 </a:t>
            </a:r>
            <a:r>
              <a:rPr lang="ko-KR" altLang="en-US" dirty="0" err="1"/>
              <a:t>성공사래가</a:t>
            </a:r>
            <a:r>
              <a:rPr lang="ko-KR" altLang="en-US" dirty="0"/>
              <a:t> 매우 많고</a:t>
            </a:r>
            <a:r>
              <a:rPr lang="en-US" altLang="ko-KR" dirty="0"/>
              <a:t>(</a:t>
            </a:r>
            <a:r>
              <a:rPr lang="ko-KR" altLang="en-US" dirty="0" err="1"/>
              <a:t>데드스페이스</a:t>
            </a:r>
            <a:r>
              <a:rPr lang="en-US" altLang="ko-KR" dirty="0"/>
              <a:t> </a:t>
            </a:r>
            <a:r>
              <a:rPr lang="ko-KR" altLang="en-US" dirty="0"/>
              <a:t>시리즈와 </a:t>
            </a:r>
            <a:r>
              <a:rPr lang="ko-KR" altLang="en-US" dirty="0" err="1"/>
              <a:t>사이버펑크</a:t>
            </a:r>
            <a:r>
              <a:rPr lang="ko-KR" altLang="en-US" dirty="0"/>
              <a:t> 시리즈</a:t>
            </a:r>
            <a:r>
              <a:rPr lang="en-US" altLang="ko-KR" dirty="0"/>
              <a:t>, </a:t>
            </a:r>
            <a:r>
              <a:rPr lang="ko-KR" altLang="en-US" dirty="0" err="1"/>
              <a:t>헤일로</a:t>
            </a:r>
            <a:r>
              <a:rPr lang="ko-KR" altLang="en-US" dirty="0"/>
              <a:t> 시리즈 등</a:t>
            </a:r>
            <a:r>
              <a:rPr lang="en-US" altLang="ko-KR" dirty="0"/>
              <a:t>) </a:t>
            </a:r>
            <a:r>
              <a:rPr lang="ko-KR" altLang="en-US" dirty="0"/>
              <a:t>고정 </a:t>
            </a:r>
            <a:r>
              <a:rPr lang="ko-KR" altLang="en-US" dirty="0" err="1"/>
              <a:t>팬층이</a:t>
            </a:r>
            <a:r>
              <a:rPr lang="ko-KR" altLang="en-US" dirty="0"/>
              <a:t> 두터워 지속적인 개발과 출시가 이루어 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표본이 적은 모바일에서도 성공 가능성이 있는 블루오션이라 판단함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42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f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136307"/>
            <a:ext cx="5625376" cy="31362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136307"/>
            <a:ext cx="5624945" cy="31362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88042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88042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77268A-4AA3-4C3D-8E87-8FD73D42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6CE72F60-D733-4563-8828-E54552C6C9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ACAD09-2166-418A-8564-7ED4FD64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텍스트 개체 틀 7">
            <a:extLst>
              <a:ext uri="{FF2B5EF4-FFF2-40B4-BE49-F238E27FC236}">
                <a16:creationId xmlns:a16="http://schemas.microsoft.com/office/drawing/2014/main" id="{A010FA35-7CB9-44D9-9923-F4CFE2E1F7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C192F-25D6-4DBD-A1A1-A91FF4A12E91}"/>
              </a:ext>
            </a:extLst>
          </p:cNvPr>
          <p:cNvSpPr/>
          <p:nvPr userDrawn="1"/>
        </p:nvSpPr>
        <p:spPr>
          <a:xfrm>
            <a:off x="950635" y="744432"/>
            <a:ext cx="5157556" cy="2907707"/>
          </a:xfrm>
          <a:prstGeom prst="roundRect">
            <a:avLst>
              <a:gd name="adj" fmla="val 7850"/>
            </a:avLst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52C79B-5555-4E0E-B08A-EE92522A5B31}"/>
              </a:ext>
            </a:extLst>
          </p:cNvPr>
          <p:cNvSpPr/>
          <p:nvPr userDrawn="1"/>
        </p:nvSpPr>
        <p:spPr>
          <a:xfrm>
            <a:off x="6163569" y="744432"/>
            <a:ext cx="5157556" cy="2907707"/>
          </a:xfrm>
          <a:prstGeom prst="roundRect">
            <a:avLst>
              <a:gd name="adj" fmla="val 6380"/>
            </a:avLst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C87DD04-8F23-47FE-A837-57146B837B48}"/>
              </a:ext>
            </a:extLst>
          </p:cNvPr>
          <p:cNvSpPr/>
          <p:nvPr userDrawn="1"/>
        </p:nvSpPr>
        <p:spPr>
          <a:xfrm>
            <a:off x="950635" y="3683237"/>
            <a:ext cx="5157556" cy="2907707"/>
          </a:xfrm>
          <a:prstGeom prst="roundRect">
            <a:avLst>
              <a:gd name="adj" fmla="val 6674"/>
            </a:avLst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C075E83-CA0A-4F02-BCBC-38D644217833}"/>
              </a:ext>
            </a:extLst>
          </p:cNvPr>
          <p:cNvSpPr/>
          <p:nvPr userDrawn="1"/>
        </p:nvSpPr>
        <p:spPr>
          <a:xfrm>
            <a:off x="6163569" y="3683237"/>
            <a:ext cx="5157556" cy="2907707"/>
          </a:xfrm>
          <a:prstGeom prst="roundRect">
            <a:avLst>
              <a:gd name="adj" fmla="val 5793"/>
            </a:avLst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89A75C91-0FA5-47F2-BF75-9938FF67D0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414088" y="618977"/>
            <a:ext cx="1073094" cy="107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, gear icon">
            <a:extLst>
              <a:ext uri="{FF2B5EF4-FFF2-40B4-BE49-F238E27FC236}">
                <a16:creationId xmlns:a16="http://schemas.microsoft.com/office/drawing/2014/main" id="{1D33C210-122B-40FC-81BC-8822A22B8C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0784578" y="618977"/>
            <a:ext cx="1073094" cy="107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, gear icon">
            <a:extLst>
              <a:ext uri="{FF2B5EF4-FFF2-40B4-BE49-F238E27FC236}">
                <a16:creationId xmlns:a16="http://schemas.microsoft.com/office/drawing/2014/main" id="{4581BB15-7367-43BD-8371-A09B2391D7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414088" y="3490364"/>
            <a:ext cx="1073094" cy="107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, gear icon">
            <a:extLst>
              <a:ext uri="{FF2B5EF4-FFF2-40B4-BE49-F238E27FC236}">
                <a16:creationId xmlns:a16="http://schemas.microsoft.com/office/drawing/2014/main" id="{3F7955A8-C097-4D3A-AC80-51A086F8D9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0784578" y="3490364"/>
            <a:ext cx="1073094" cy="107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1F8D39E8-848B-4FC7-AEDC-35392EBE63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724" y="920179"/>
            <a:ext cx="291822" cy="470688"/>
          </a:xfrm>
          <a:prstGeom prst="rect">
            <a:avLst/>
          </a:prstGeom>
          <a:solidFill>
            <a:srgbClr val="D29500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ECCA484C-6D9C-43FF-A628-B179436FAB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75214" y="920179"/>
            <a:ext cx="291822" cy="470688"/>
          </a:xfrm>
          <a:prstGeom prst="rect">
            <a:avLst/>
          </a:prstGeom>
          <a:solidFill>
            <a:srgbClr val="D29500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F3FF0D30-53A2-4141-BE60-AAC11CCBB6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2672" y="3795718"/>
            <a:ext cx="291822" cy="470688"/>
          </a:xfrm>
          <a:prstGeom prst="rect">
            <a:avLst/>
          </a:prstGeom>
          <a:solidFill>
            <a:srgbClr val="D29500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텍스트 개체 틀 14">
            <a:extLst>
              <a:ext uri="{FF2B5EF4-FFF2-40B4-BE49-F238E27FC236}">
                <a16:creationId xmlns:a16="http://schemas.microsoft.com/office/drawing/2014/main" id="{25AC7C2D-40D5-490C-AFDA-4D1288635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200851" y="3795718"/>
            <a:ext cx="291822" cy="470688"/>
          </a:xfrm>
          <a:prstGeom prst="rect">
            <a:avLst/>
          </a:prstGeom>
          <a:solidFill>
            <a:srgbClr val="D29500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9CAFC652-A85F-42A0-A4D8-163E88180D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58900" y="1264778"/>
            <a:ext cx="4737100" cy="238806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21" name="텍스트 개체 틀 19">
            <a:extLst>
              <a:ext uri="{FF2B5EF4-FFF2-40B4-BE49-F238E27FC236}">
                <a16:creationId xmlns:a16="http://schemas.microsoft.com/office/drawing/2014/main" id="{6FD324B8-3C25-41A7-A62D-92DCC2E986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7179" y="1264778"/>
            <a:ext cx="4737100" cy="238806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22" name="텍스트 개체 틀 19">
            <a:extLst>
              <a:ext uri="{FF2B5EF4-FFF2-40B4-BE49-F238E27FC236}">
                <a16:creationId xmlns:a16="http://schemas.microsoft.com/office/drawing/2014/main" id="{0A268871-7311-42CD-9615-C8FE45942D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58900" y="4213076"/>
            <a:ext cx="4737100" cy="23561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23" name="텍스트 개체 틀 19">
            <a:extLst>
              <a:ext uri="{FF2B5EF4-FFF2-40B4-BE49-F238E27FC236}">
                <a16:creationId xmlns:a16="http://schemas.microsoft.com/office/drawing/2014/main" id="{3D67E49E-BC24-4B0D-AE36-D3EDED943B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77179" y="4213076"/>
            <a:ext cx="4737100" cy="235615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43B0C420-D5F5-4DE6-A10B-74214F49F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58900" y="744538"/>
            <a:ext cx="4737100" cy="4699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ko-KR" altLang="en-US" dirty="0"/>
          </a:p>
        </p:txBody>
      </p:sp>
      <p:sp>
        <p:nvSpPr>
          <p:cNvPr id="27" name="텍스트 개체 틀 24">
            <a:extLst>
              <a:ext uri="{FF2B5EF4-FFF2-40B4-BE49-F238E27FC236}">
                <a16:creationId xmlns:a16="http://schemas.microsoft.com/office/drawing/2014/main" id="{298F6303-88F7-4670-8C62-BB635B88EB4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77179" y="744538"/>
            <a:ext cx="4737100" cy="4699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ko-KR" altLang="en-US" dirty="0"/>
          </a:p>
        </p:txBody>
      </p:sp>
      <p:sp>
        <p:nvSpPr>
          <p:cNvPr id="28" name="텍스트 개체 틀 24">
            <a:extLst>
              <a:ext uri="{FF2B5EF4-FFF2-40B4-BE49-F238E27FC236}">
                <a16:creationId xmlns:a16="http://schemas.microsoft.com/office/drawing/2014/main" id="{E33C56E0-A411-447C-AE8E-292C5BF125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58900" y="3695389"/>
            <a:ext cx="4737100" cy="4699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ko-KR" altLang="en-US" dirty="0"/>
          </a:p>
        </p:txBody>
      </p:sp>
      <p:sp>
        <p:nvSpPr>
          <p:cNvPr id="29" name="텍스트 개체 틀 24">
            <a:extLst>
              <a:ext uri="{FF2B5EF4-FFF2-40B4-BE49-F238E27FC236}">
                <a16:creationId xmlns:a16="http://schemas.microsoft.com/office/drawing/2014/main" id="{4CC721C8-9720-4C06-AF51-7561152E533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77179" y="3695389"/>
            <a:ext cx="4737100" cy="4699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13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94964191-C367-4F40-B861-F3A9DF069F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t="2686" r="11935" b="2750"/>
          <a:stretch/>
        </p:blipFill>
        <p:spPr>
          <a:xfrm>
            <a:off x="6515100" y="4639"/>
            <a:ext cx="5676900" cy="6853359"/>
          </a:xfrm>
          <a:prstGeom prst="rect">
            <a:avLst/>
          </a:prstGeom>
        </p:spPr>
      </p:pic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90CBD2E-FCA9-4A97-A28A-E523CEFBE938}"/>
              </a:ext>
            </a:extLst>
          </p:cNvPr>
          <p:cNvSpPr/>
          <p:nvPr userDrawn="1"/>
        </p:nvSpPr>
        <p:spPr>
          <a:xfrm>
            <a:off x="0" y="-3532"/>
            <a:ext cx="9544050" cy="6861532"/>
          </a:xfrm>
          <a:prstGeom prst="parallelogram">
            <a:avLst>
              <a:gd name="adj" fmla="val 43046"/>
            </a:avLst>
          </a:prstGeom>
          <a:solidFill>
            <a:srgbClr val="7C5B0A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6F2A3F-5971-443F-B165-25CFF8E579D3}"/>
              </a:ext>
            </a:extLst>
          </p:cNvPr>
          <p:cNvSpPr/>
          <p:nvPr userDrawn="1"/>
        </p:nvSpPr>
        <p:spPr>
          <a:xfrm>
            <a:off x="0" y="-3534"/>
            <a:ext cx="2952750" cy="6861532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" y="2030596"/>
            <a:ext cx="7939087" cy="1556987"/>
          </a:xfrm>
          <a:prstGeom prst="rect">
            <a:avLst/>
          </a:prstGeom>
        </p:spPr>
        <p:txBody>
          <a:bodyPr anchor="ctr"/>
          <a:lstStyle>
            <a:lvl1pPr marL="361950" indent="-361950" algn="l">
              <a:lnSpc>
                <a:spcPct val="1500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A665C1-07B8-41CD-90E9-33EFD8691CE1}"/>
              </a:ext>
            </a:extLst>
          </p:cNvPr>
          <p:cNvGrpSpPr/>
          <p:nvPr userDrawn="1"/>
        </p:nvGrpSpPr>
        <p:grpSpPr>
          <a:xfrm>
            <a:off x="0" y="-127242"/>
            <a:ext cx="1971675" cy="1378192"/>
            <a:chOff x="-1" y="-290283"/>
            <a:chExt cx="4339773" cy="3033482"/>
          </a:xfrm>
        </p:grpSpPr>
        <p:pic>
          <p:nvPicPr>
            <p:cNvPr id="7" name="Picture 2" descr="b, gear icon">
              <a:extLst>
                <a:ext uri="{FF2B5EF4-FFF2-40B4-BE49-F238E27FC236}">
                  <a16:creationId xmlns:a16="http://schemas.microsoft.com/office/drawing/2014/main" id="{4E286B9D-C87F-4663-A0A7-650CEFA71E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930400" y="-290283"/>
              <a:ext cx="2409372" cy="240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, gear icon">
              <a:extLst>
                <a:ext uri="{FF2B5EF4-FFF2-40B4-BE49-F238E27FC236}">
                  <a16:creationId xmlns:a16="http://schemas.microsoft.com/office/drawing/2014/main" id="{8BF9BE8F-9D3E-466D-9064-FA3D51EB859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36" r="50000"/>
            <a:stretch/>
          </p:blipFill>
          <p:spPr bwMode="auto">
            <a:xfrm rot="5400000" flipH="1" flipV="1">
              <a:off x="125207" y="-125210"/>
              <a:ext cx="2743201" cy="299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5400000" flipH="1" flipV="1">
            <a:off x="-11248" y="5618030"/>
            <a:ext cx="1260743" cy="12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" y="3587750"/>
            <a:ext cx="6734175" cy="450850"/>
          </a:xfrm>
          <a:prstGeom prst="rect">
            <a:avLst/>
          </a:prstGeom>
        </p:spPr>
        <p:txBody>
          <a:bodyPr anchor="ctr"/>
          <a:lstStyle>
            <a:lvl1pPr marL="361950" indent="-361950" algn="l">
              <a:lnSpc>
                <a:spcPct val="15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90CBD2E-FCA9-4A97-A28A-E523CEFBE938}"/>
              </a:ext>
            </a:extLst>
          </p:cNvPr>
          <p:cNvSpPr/>
          <p:nvPr userDrawn="1"/>
        </p:nvSpPr>
        <p:spPr>
          <a:xfrm>
            <a:off x="0" y="-3532"/>
            <a:ext cx="3514725" cy="6861532"/>
          </a:xfrm>
          <a:prstGeom prst="parallelogram">
            <a:avLst>
              <a:gd name="adj" fmla="val 43046"/>
            </a:avLst>
          </a:prstGeom>
          <a:solidFill>
            <a:srgbClr val="7C5B0A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042DA3-AF28-4385-BACE-CF7D8CA26E81}"/>
              </a:ext>
            </a:extLst>
          </p:cNvPr>
          <p:cNvSpPr/>
          <p:nvPr userDrawn="1"/>
        </p:nvSpPr>
        <p:spPr>
          <a:xfrm>
            <a:off x="0" y="-3534"/>
            <a:ext cx="1890713" cy="6861532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54397"/>
            <a:ext cx="31242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목차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A665C1-07B8-41CD-90E9-33EFD8691CE1}"/>
              </a:ext>
            </a:extLst>
          </p:cNvPr>
          <p:cNvGrpSpPr/>
          <p:nvPr userDrawn="1"/>
        </p:nvGrpSpPr>
        <p:grpSpPr>
          <a:xfrm>
            <a:off x="646" y="-182838"/>
            <a:ext cx="2673498" cy="1868763"/>
            <a:chOff x="-1" y="-290283"/>
            <a:chExt cx="4339773" cy="3033482"/>
          </a:xfrm>
        </p:grpSpPr>
        <p:pic>
          <p:nvPicPr>
            <p:cNvPr id="7" name="Picture 2" descr="b, gear icon">
              <a:extLst>
                <a:ext uri="{FF2B5EF4-FFF2-40B4-BE49-F238E27FC236}">
                  <a16:creationId xmlns:a16="http://schemas.microsoft.com/office/drawing/2014/main" id="{4E286B9D-C87F-4663-A0A7-650CEFA71E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930400" y="-290283"/>
              <a:ext cx="2409372" cy="240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, gear icon">
              <a:extLst>
                <a:ext uri="{FF2B5EF4-FFF2-40B4-BE49-F238E27FC236}">
                  <a16:creationId xmlns:a16="http://schemas.microsoft.com/office/drawing/2014/main" id="{8BF9BE8F-9D3E-466D-9064-FA3D51EB859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36" r="50000"/>
            <a:stretch/>
          </p:blipFill>
          <p:spPr bwMode="auto">
            <a:xfrm rot="5400000" flipH="1" flipV="1">
              <a:off x="125207" y="-125210"/>
              <a:ext cx="2743201" cy="299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9331568" y="4048604"/>
            <a:ext cx="2860431" cy="280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A4AB328-53D1-4187-A2C0-1799CB6A9C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3824" y="790575"/>
            <a:ext cx="6143625" cy="5057775"/>
          </a:xfrm>
          <a:prstGeom prst="rect">
            <a:avLst/>
          </a:prstGeom>
        </p:spPr>
        <p:txBody>
          <a:bodyPr anchor="ctr"/>
          <a:lstStyle>
            <a:lvl1pPr marL="361950" indent="-361950">
              <a:lnSpc>
                <a:spcPct val="150000"/>
              </a:lnSpc>
              <a:defRPr sz="2400" b="1"/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7234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22D7EF-469B-430C-954B-80984AA4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A1FE65E7-E1DA-4A71-BD13-09C943EBED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790434"/>
            <a:ext cx="5562602" cy="25651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786213"/>
            <a:ext cx="5562600" cy="5503492"/>
          </a:xfrm>
          <a:prstGeom prst="rect">
            <a:avLst/>
          </a:prstGeom>
        </p:spPr>
        <p:txBody>
          <a:bodyPr anchor="ctr"/>
          <a:lstStyle>
            <a:lvl1pPr marL="180975" indent="-180975">
              <a:lnSpc>
                <a:spcPct val="150000"/>
              </a:lnSpc>
              <a:defRPr sz="1200"/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F1EC9A-EEE8-4978-BE30-62DA4F4D6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3E9A9133-CA7F-47D1-8AB3-A4EDD6F05A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F6FD53-55A5-490C-85EB-FC4164AC070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199" y="3515556"/>
            <a:ext cx="5562602" cy="2767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4505"/>
            <a:ext cx="5562601" cy="2410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429000"/>
            <a:ext cx="11277603" cy="2786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810537"/>
            <a:ext cx="5562601" cy="2410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69FA7F-9E17-4869-8534-C04F7BB8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E30CFF09-1816-4A06-B7CF-65D89AB48A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786213"/>
            <a:ext cx="11315700" cy="54966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312FC0-96D3-4AEF-BA1F-389956C6C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8F045261-3098-4A51-9776-B47D233213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290" y="786212"/>
            <a:ext cx="11314630" cy="54966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4C43248-9E75-495A-BEFC-818CE8C66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3697197"/>
            <a:ext cx="11315700" cy="24877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789075"/>
            <a:ext cx="11315700" cy="27366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ACC7EF-EFDF-4514-BD67-767C999A1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5F7CD258-27C4-49C6-924F-0D29CBC6D2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0"/>
            <a:ext cx="12192000" cy="546100"/>
          </a:xfrm>
          <a:prstGeom prst="rect">
            <a:avLst/>
          </a:prstGeom>
          <a:solidFill>
            <a:srgbClr val="FFE69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C7A21EFA-D980-4396-AD75-2449A39A9F6D}"/>
              </a:ext>
            </a:extLst>
          </p:cNvPr>
          <p:cNvSpPr/>
          <p:nvPr userDrawn="1"/>
        </p:nvSpPr>
        <p:spPr>
          <a:xfrm rot="10800000">
            <a:off x="0" y="-1"/>
            <a:ext cx="3683236" cy="692210"/>
          </a:xfrm>
          <a:prstGeom prst="flowChartManualInput">
            <a:avLst/>
          </a:prstGeom>
          <a:solidFill>
            <a:srgbClr val="7C5B0A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95934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5" r="50000" b="9239"/>
          <a:stretch/>
        </p:blipFill>
        <p:spPr bwMode="auto">
          <a:xfrm rot="10800000" flipH="1" flipV="1">
            <a:off x="11589586" y="1"/>
            <a:ext cx="602414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4109" y="2709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9" r:id="rId3"/>
    <p:sldLayoutId id="2147483766" r:id="rId4"/>
    <p:sldLayoutId id="2147483791" r:id="rId5"/>
    <p:sldLayoutId id="2147483792" r:id="rId6"/>
    <p:sldLayoutId id="2147483764" r:id="rId7"/>
    <p:sldLayoutId id="2147483793" r:id="rId8"/>
    <p:sldLayoutId id="2147483794" r:id="rId9"/>
    <p:sldLayoutId id="2147483796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0CE46-0264-451D-B92A-6A867BB4F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603" y="2030596"/>
            <a:ext cx="7939087" cy="1556987"/>
          </a:xfrm>
        </p:spPr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 err="1"/>
              <a:t>타임키퍼</a:t>
            </a:r>
            <a:r>
              <a:rPr lang="en-US" altLang="ko-KR" dirty="0"/>
              <a:t>(Time Keeper)’ </a:t>
            </a:r>
            <a:r>
              <a:rPr lang="ko-KR" altLang="en-US" dirty="0"/>
              <a:t>기초 기획서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430FDF-112F-4DFF-B401-617C6E6E5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3587750"/>
            <a:ext cx="6734175" cy="450850"/>
          </a:xfrm>
        </p:spPr>
        <p:txBody>
          <a:bodyPr/>
          <a:lstStyle/>
          <a:p>
            <a:r>
              <a:rPr lang="ko-KR" altLang="en-US" dirty="0"/>
              <a:t>부제 </a:t>
            </a:r>
            <a:r>
              <a:rPr lang="en-US" altLang="ko-KR" dirty="0"/>
              <a:t>: </a:t>
            </a:r>
            <a:r>
              <a:rPr lang="ko-KR" altLang="en-US" dirty="0"/>
              <a:t>모바일로 가볍게 즐기는 </a:t>
            </a:r>
            <a:r>
              <a:rPr lang="en-US" altLang="ko-KR" dirty="0"/>
              <a:t>‘</a:t>
            </a:r>
            <a:r>
              <a:rPr lang="ko-KR" altLang="en-US" dirty="0"/>
              <a:t>로그 라이트</a:t>
            </a:r>
            <a:r>
              <a:rPr lang="en-US" altLang="ko-KR" dirty="0"/>
              <a:t>’</a:t>
            </a:r>
          </a:p>
          <a:p>
            <a:r>
              <a:rPr lang="ko-KR" altLang="en-US" sz="1400" dirty="0"/>
              <a:t>작성자 </a:t>
            </a:r>
            <a:r>
              <a:rPr lang="en-US" altLang="ko-KR" sz="1400" dirty="0"/>
              <a:t>: </a:t>
            </a:r>
            <a:r>
              <a:rPr lang="ko-KR" altLang="en-US" sz="1400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3290257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02BCBFF3-37EA-4148-A0C0-4D3F02AA75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183997"/>
              </p:ext>
            </p:extLst>
          </p:nvPr>
        </p:nvGraphicFramePr>
        <p:xfrm>
          <a:off x="419100" y="3640138"/>
          <a:ext cx="11315700" cy="26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125">
                  <a:extLst>
                    <a:ext uri="{9D8B030D-6E8A-4147-A177-3AD203B41FA5}">
                      <a16:colId xmlns:a16="http://schemas.microsoft.com/office/drawing/2014/main" val="727714455"/>
                    </a:ext>
                  </a:extLst>
                </a:gridCol>
                <a:gridCol w="9553575">
                  <a:extLst>
                    <a:ext uri="{9D8B030D-6E8A-4147-A177-3AD203B41FA5}">
                      <a16:colId xmlns:a16="http://schemas.microsoft.com/office/drawing/2014/main" val="25772608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장르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12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죽음의 페널티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</a:t>
                      </a:r>
                      <a:r>
                        <a:rPr lang="ko-KR" altLang="en-US" sz="1000" dirty="0" err="1"/>
                        <a:t>로그라이크</a:t>
                      </a:r>
                      <a:r>
                        <a:rPr lang="ko-KR" altLang="en-US" sz="1000" dirty="0"/>
                        <a:t> 게임의 경우 사망 시 플레이 기록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캐릭터 성장치 포함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들을 모두 삭제한다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대신 모든 것을 삭제하지 않고 진행한 정도 만큼 재화로 환산해 캐릭터를 육성할 수 이도록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59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랜덤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로그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 err="1"/>
                        <a:t>라이크의</a:t>
                      </a:r>
                      <a:r>
                        <a:rPr lang="ko-KR" altLang="en-US" sz="1000" dirty="0"/>
                        <a:t> 랜덤 생성 방식을 대부분 차용해 활용한다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방의 구조를 미리 제작해 둔 이후 배치될 구조물의 일부를 랜덤하게 배치함으로 환경을 새롭게 변경한다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93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식별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로그 </a:t>
                      </a:r>
                      <a:r>
                        <a:rPr lang="ko-KR" altLang="en-US" sz="1000" dirty="0" err="1"/>
                        <a:t>라이크</a:t>
                      </a:r>
                      <a:r>
                        <a:rPr lang="ko-KR" altLang="en-US" sz="1000" dirty="0"/>
                        <a:t> 게임들과 달리 유저에게 플레이에 도움이 되는 정보를 자주 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식별 요소를 통해 플레이의 속도를 조절하게 되고 직접 플레이를 통한 경험의 축적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학습을 하나의 컨텐츠로 사용한다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608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자원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식량이나 에너지로 자원을 따로 분류하지 않고 캐릭터의 기본 수치인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관리하도록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무기를 사용할 때 마다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소비하는데 다른 장르의 게임과 달리 일정 시간 지나도 다시 회복되지 않는다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때문에 효율이 좋은 무기를 유저는 자연스레 찾게 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64492"/>
                  </a:ext>
                </a:extLst>
              </a:tr>
            </a:tbl>
          </a:graphicData>
        </a:graphic>
      </p:graphicFrame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EA269C8-D556-477D-808F-9F95539DB1BE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777340457"/>
              </p:ext>
            </p:extLst>
          </p:nvPr>
        </p:nvGraphicFramePr>
        <p:xfrm>
          <a:off x="419100" y="788988"/>
          <a:ext cx="11315700" cy="278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776921125"/>
                    </a:ext>
                  </a:extLst>
                </a:gridCol>
                <a:gridCol w="4248150">
                  <a:extLst>
                    <a:ext uri="{9D8B030D-6E8A-4147-A177-3AD203B41FA5}">
                      <a16:colId xmlns:a16="http://schemas.microsoft.com/office/drawing/2014/main" val="100176239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64377838"/>
                    </a:ext>
                  </a:extLst>
                </a:gridCol>
                <a:gridCol w="4438650">
                  <a:extLst>
                    <a:ext uri="{9D8B030D-6E8A-4147-A177-3AD203B41FA5}">
                      <a16:colId xmlns:a16="http://schemas.microsoft.com/office/drawing/2014/main" val="335824163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간략한 게임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88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싱글 게임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탑 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(SF), 2D,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0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플레이하던 유저를 타겟으로 새로운 액션성을 경험하도록 하는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플랫폼에 맞게 조작을 간소화하고 불편한 요소를 최소화 하기 위해 캐릭터 육성을 활용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시간을 조종하는 스킬 액션과 시스템을 통해 차별화 시도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2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착용하는 무기와 무기에 부여하는 특성에 따라 달라지는 액션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438519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9B6B73E5-8DD9-4D5E-9362-62C6E09C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중간 정리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9CD01B-AA6D-422A-8A74-D8B1ED9427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간략한 게임 소개 </a:t>
            </a:r>
            <a:r>
              <a:rPr lang="en-US" altLang="ko-KR" dirty="0"/>
              <a:t>&amp; </a:t>
            </a:r>
            <a:r>
              <a:rPr lang="ko-KR" altLang="en-US" dirty="0"/>
              <a:t>장르 소개</a:t>
            </a:r>
          </a:p>
        </p:txBody>
      </p:sp>
    </p:spTree>
    <p:extLst>
      <p:ext uri="{BB962C8B-B14F-4D97-AF65-F5344CB8AC3E}">
        <p14:creationId xmlns:p14="http://schemas.microsoft.com/office/powerpoint/2010/main" val="3688660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1A21A3C6-2EB1-4353-93AF-B0F7C98F37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6" y="951514"/>
            <a:ext cx="5218628" cy="224352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유저는 </a:t>
            </a:r>
            <a:r>
              <a:rPr lang="ko-KR" altLang="en-US" sz="1400" b="1" dirty="0">
                <a:solidFill>
                  <a:srgbClr val="FF0000"/>
                </a:solidFill>
              </a:rPr>
              <a:t>하나의 캐릭터</a:t>
            </a:r>
            <a:r>
              <a:rPr lang="ko-KR" altLang="en-US" dirty="0"/>
              <a:t>만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캐릭터가 사망하면 </a:t>
            </a:r>
            <a:r>
              <a:rPr lang="ko-KR" altLang="en-US" sz="1400" b="1" dirty="0">
                <a:solidFill>
                  <a:srgbClr val="FF0000"/>
                </a:solidFill>
              </a:rPr>
              <a:t>던전 진행한 정도를 경험치로 환산해 획득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일정 경험치에 도달하면 캐릭터의 레벨이 </a:t>
            </a:r>
            <a:r>
              <a:rPr lang="en-US" altLang="ko-KR" dirty="0"/>
              <a:t>1</a:t>
            </a:r>
            <a:r>
              <a:rPr lang="ko-KR" altLang="en-US" dirty="0"/>
              <a:t>상승한다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레벨 증가할 때 마다 </a:t>
            </a:r>
            <a:r>
              <a:rPr lang="ko-KR" altLang="en-US" sz="1400" b="1" dirty="0" err="1">
                <a:solidFill>
                  <a:srgbClr val="FF0000"/>
                </a:solidFill>
              </a:rPr>
              <a:t>스텟</a:t>
            </a:r>
            <a:r>
              <a:rPr lang="ko-KR" altLang="en-US" sz="1400" b="1" dirty="0">
                <a:solidFill>
                  <a:srgbClr val="FF0000"/>
                </a:solidFill>
              </a:rPr>
              <a:t> 포인트를 </a:t>
            </a:r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ko-KR" altLang="en-US" sz="1400" b="1" dirty="0">
                <a:solidFill>
                  <a:srgbClr val="FF0000"/>
                </a:solidFill>
              </a:rPr>
              <a:t>획득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ko-KR" altLang="en-US" dirty="0" err="1"/>
              <a:t>스텟</a:t>
            </a:r>
            <a:r>
              <a:rPr lang="ko-KR" altLang="en-US" dirty="0"/>
              <a:t> 중 유저가 원하는 </a:t>
            </a:r>
            <a:r>
              <a:rPr lang="ko-KR" altLang="en-US" dirty="0" err="1"/>
              <a:t>스텟을</a:t>
            </a:r>
            <a:r>
              <a:rPr lang="ko-KR" altLang="en-US" dirty="0"/>
              <a:t> 선택해 강화가 가능하다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죽음의 페널티를 약화시켜 보다 </a:t>
            </a:r>
            <a:r>
              <a:rPr lang="ko-KR" altLang="en-US" sz="1400" b="1" dirty="0">
                <a:solidFill>
                  <a:srgbClr val="FF0000"/>
                </a:solidFill>
              </a:rPr>
              <a:t>오랜 시간 게임에 집중해서 플레이 할 수 있도록</a:t>
            </a:r>
            <a:r>
              <a:rPr lang="ko-KR" altLang="en-US" dirty="0"/>
              <a:t> 함</a:t>
            </a:r>
            <a:endParaRPr lang="en-US" altLang="ko-KR" dirty="0"/>
          </a:p>
          <a:p>
            <a:r>
              <a:rPr lang="ko-KR" altLang="en-US" dirty="0"/>
              <a:t>사망하더라도 경험치를 지급함으로 </a:t>
            </a:r>
            <a:r>
              <a:rPr lang="ko-KR" altLang="en-US" sz="1400" b="1" dirty="0">
                <a:solidFill>
                  <a:srgbClr val="FF0000"/>
                </a:solidFill>
              </a:rPr>
              <a:t>계속해서 반복 플레이를 할 목적을 만든다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11" name="내용 개체 틀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01EA0B76-A6F2-4258-BC40-D87DD29D1FE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58" y="3753671"/>
            <a:ext cx="5121084" cy="2292295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515778-14AB-4D12-B632-E15AFA92F3E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39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9E0B7D8-77A2-4A19-82EC-B096ABDB7D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7874"/>
            <a:ext cx="5562600" cy="2310801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ko-KR" altLang="en-US" dirty="0" err="1"/>
              <a:t>스텟</a:t>
            </a:r>
            <a:r>
              <a:rPr lang="en-US" altLang="ko-KR" dirty="0"/>
              <a:t>(</a:t>
            </a:r>
            <a:r>
              <a:rPr lang="ko-KR" altLang="en-US" dirty="0"/>
              <a:t>힘</a:t>
            </a:r>
            <a:r>
              <a:rPr lang="en-US" altLang="ko-KR" dirty="0"/>
              <a:t>, 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민첩</a:t>
            </a:r>
            <a:r>
              <a:rPr lang="en-US" altLang="ko-KR" dirty="0"/>
              <a:t>, </a:t>
            </a:r>
            <a:r>
              <a:rPr lang="ko-KR" altLang="en-US" dirty="0"/>
              <a:t>탐욕</a:t>
            </a:r>
            <a:r>
              <a:rPr lang="en-US" altLang="ko-KR" dirty="0"/>
              <a:t>, </a:t>
            </a:r>
            <a:r>
              <a:rPr lang="ko-KR" altLang="en-US" dirty="0"/>
              <a:t>시스템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err="1"/>
              <a:t>스텟</a:t>
            </a:r>
            <a:r>
              <a:rPr lang="ko-KR" altLang="en-US" dirty="0"/>
              <a:t> 포인트를 소비해 원하는 만큼 성장 시킬 수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스텟에</a:t>
            </a:r>
            <a:r>
              <a:rPr lang="ko-KR" altLang="en-US" dirty="0"/>
              <a:t> 투자한 포인트가 </a:t>
            </a:r>
            <a:r>
              <a:rPr lang="en-US" altLang="ko-KR" dirty="0"/>
              <a:t>5, 10, 20 </a:t>
            </a:r>
            <a:r>
              <a:rPr lang="ko-KR" altLang="en-US" dirty="0"/>
              <a:t>이 될 때 바다 해당 </a:t>
            </a:r>
            <a:r>
              <a:rPr lang="ko-KR" altLang="en-US" dirty="0" err="1"/>
              <a:t>스텟과</a:t>
            </a:r>
            <a:r>
              <a:rPr lang="ko-KR" altLang="en-US" dirty="0"/>
              <a:t> 연관된 효과를 획득하게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스텟을</a:t>
            </a:r>
            <a:r>
              <a:rPr lang="ko-KR" altLang="en-US" dirty="0"/>
              <a:t> 통해 </a:t>
            </a:r>
            <a:r>
              <a:rPr lang="ko-KR" altLang="en-US" sz="1400" b="1" dirty="0">
                <a:solidFill>
                  <a:srgbClr val="FF0000"/>
                </a:solidFill>
              </a:rPr>
              <a:t>유저가 원하는 방식으로 플레이가 가능</a:t>
            </a:r>
            <a:r>
              <a:rPr lang="ko-KR" altLang="en-US" dirty="0"/>
              <a:t>하도록 함</a:t>
            </a:r>
            <a:endParaRPr lang="en-US" altLang="ko-KR" dirty="0"/>
          </a:p>
          <a:p>
            <a:r>
              <a:rPr lang="ko-KR" altLang="en-US" dirty="0" err="1"/>
              <a:t>스텟</a:t>
            </a:r>
            <a:r>
              <a:rPr lang="ko-KR" altLang="en-US" dirty="0"/>
              <a:t> 포인트를 투자했을 때 획득할 수 있는 효과들 직접적으로 표시 해줌으로 앞으로 </a:t>
            </a:r>
            <a:r>
              <a:rPr lang="ko-KR" altLang="en-US" sz="1400" b="1" dirty="0">
                <a:solidFill>
                  <a:srgbClr val="FF0000"/>
                </a:solidFill>
              </a:rPr>
              <a:t>플레이의 목표를 설정할 수 있도록 </a:t>
            </a:r>
            <a:r>
              <a:rPr lang="ko-KR" altLang="en-US" dirty="0"/>
              <a:t>함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유저의 숙련도와 함께 캐릭터를 성장시켜 이전과 달리 매우 많은 성장을 했음을 가시적으로 표현</a:t>
            </a:r>
            <a:r>
              <a:rPr lang="ko-KR" altLang="en-US" dirty="0"/>
              <a:t>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DDF48BEC-8E99-45A1-A543-18E55D3D5C6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78759"/>
            <a:ext cx="5562600" cy="184212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8263A1-595B-4444-9FB1-467BBE02C01E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26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86459505-5083-42DB-98D1-3267A25F0C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1516"/>
            <a:ext cx="5562600" cy="4494968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r>
              <a:rPr lang="ko-KR" altLang="en-US" dirty="0"/>
              <a:t>유저가 </a:t>
            </a:r>
            <a:r>
              <a:rPr lang="ko-KR" altLang="en-US" dirty="0" err="1"/>
              <a:t>스텟</a:t>
            </a:r>
            <a:r>
              <a:rPr lang="ko-KR" altLang="en-US" dirty="0"/>
              <a:t> 포인트를 투자하는 </a:t>
            </a:r>
            <a:r>
              <a:rPr lang="ko-KR" altLang="en-US" dirty="0" err="1"/>
              <a:t>스텟</a:t>
            </a:r>
            <a:r>
              <a:rPr lang="ko-KR" altLang="en-US" dirty="0"/>
              <a:t> 마다 지급하는 효과가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투자한 포인트를 회수할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레벨 당 </a:t>
            </a:r>
            <a:r>
              <a:rPr lang="en-US" altLang="ko-KR" dirty="0"/>
              <a:t>1</a:t>
            </a:r>
            <a:r>
              <a:rPr lang="ko-KR" altLang="en-US" dirty="0"/>
              <a:t>포인트를 지급받기 때문에 초기에는 포인트의 여유가 생긴다</a:t>
            </a:r>
            <a:r>
              <a:rPr lang="en-US" altLang="ko-KR" dirty="0"/>
              <a:t>. </a:t>
            </a:r>
            <a:r>
              <a:rPr lang="ko-KR" altLang="en-US" dirty="0"/>
              <a:t>하지만 점차 레벨이 높아지면서 성장이 느려 포인트가 부족해진다</a:t>
            </a:r>
            <a:r>
              <a:rPr lang="en-US" altLang="ko-KR" dirty="0"/>
              <a:t>.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유저마다 성향과 플레이 스타일을 유저 스스로 플레이하며 보완해 갈 수 있도록 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dirty="0"/>
              <a:t>경험이 부족한 신규유저의 경우 원하는 </a:t>
            </a:r>
            <a:r>
              <a:rPr lang="ko-KR" altLang="en-US" sz="1400" b="1" dirty="0" err="1">
                <a:solidFill>
                  <a:srgbClr val="FF0000"/>
                </a:solidFill>
              </a:rPr>
              <a:t>스텟을</a:t>
            </a:r>
            <a:r>
              <a:rPr lang="ko-KR" altLang="en-US" sz="1400" b="1" dirty="0">
                <a:solidFill>
                  <a:srgbClr val="FF0000"/>
                </a:solidFill>
              </a:rPr>
              <a:t> 강화하는 것으로 게임에 쉽게 적응</a:t>
            </a:r>
            <a:r>
              <a:rPr lang="ko-KR" altLang="en-US" dirty="0"/>
              <a:t>하게 되고</a:t>
            </a:r>
            <a:r>
              <a:rPr lang="en-US" altLang="ko-KR" dirty="0"/>
              <a:t>, </a:t>
            </a:r>
            <a:r>
              <a:rPr lang="ko-KR" altLang="en-US" dirty="0"/>
              <a:t>경험이 많은 숙련된 유저의 경우 이후 </a:t>
            </a:r>
            <a:r>
              <a:rPr lang="ko-KR" altLang="en-US" sz="1400" b="1" dirty="0">
                <a:solidFill>
                  <a:srgbClr val="FF0000"/>
                </a:solidFill>
              </a:rPr>
              <a:t>포인트 수급이 느려 질 때를 대비해 신중하게 강화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BC92EC-F588-42A6-A859-87738FDE5540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05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모니터, 컴퓨터, 실내, 검은색이(가) 표시된 사진&#10;&#10;자동 생성된 설명">
            <a:extLst>
              <a:ext uri="{FF2B5EF4-FFF2-40B4-BE49-F238E27FC236}">
                <a16:creationId xmlns:a16="http://schemas.microsoft.com/office/drawing/2014/main" id="{DDE45E34-39E2-4612-AFBD-E8EB3129A6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9" y="911255"/>
            <a:ext cx="5480962" cy="537845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유저는 기본적으로 </a:t>
            </a:r>
            <a:r>
              <a:rPr lang="en-US" altLang="ko-KR" dirty="0"/>
              <a:t>2</a:t>
            </a:r>
            <a:r>
              <a:rPr lang="ko-KR" altLang="en-US" dirty="0"/>
              <a:t>개의 캐릭터를 추가로 생성할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삭제와 생성을 자유롭게 할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클라우드 서버를 통해 유저가 원하는 캐릭터를 서버에 저장할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클라우드 서버에 저장하는 캐릭터의 수는 제한하지 않는다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다수의 </a:t>
            </a:r>
            <a:r>
              <a:rPr lang="ko-KR" altLang="en-US" sz="1400" b="1" dirty="0" err="1">
                <a:solidFill>
                  <a:srgbClr val="FF0000"/>
                </a:solidFill>
              </a:rPr>
              <a:t>스텟을</a:t>
            </a:r>
            <a:r>
              <a:rPr lang="ko-KR" altLang="en-US" sz="1400" b="1" dirty="0">
                <a:solidFill>
                  <a:srgbClr val="FF0000"/>
                </a:solidFill>
              </a:rPr>
              <a:t> 다양하게 조합해보고 플레이 방식을 구상</a:t>
            </a:r>
            <a:r>
              <a:rPr lang="ko-KR" altLang="en-US" dirty="0"/>
              <a:t>할 수 있도록 함</a:t>
            </a:r>
            <a:endParaRPr lang="en-US" altLang="ko-KR" dirty="0"/>
          </a:p>
          <a:p>
            <a:r>
              <a:rPr lang="ko-KR" altLang="en-US" dirty="0"/>
              <a:t>업데이트를 통해 유저가 새로운 아이템</a:t>
            </a:r>
            <a:r>
              <a:rPr lang="en-US" altLang="ko-KR" dirty="0"/>
              <a:t>, </a:t>
            </a:r>
            <a:r>
              <a:rPr lang="ko-KR" altLang="en-US" dirty="0"/>
              <a:t>또는 </a:t>
            </a:r>
            <a:r>
              <a:rPr lang="ko-KR" altLang="en-US" dirty="0" err="1"/>
              <a:t>스텟</a:t>
            </a:r>
            <a:r>
              <a:rPr lang="ko-KR" altLang="en-US" dirty="0"/>
              <a:t> 성능을 경험하기 위해 </a:t>
            </a:r>
            <a:r>
              <a:rPr lang="ko-KR" altLang="en-US" sz="1400" b="1" dirty="0">
                <a:solidFill>
                  <a:srgbClr val="FF0000"/>
                </a:solidFill>
              </a:rPr>
              <a:t>캐릭터를 삭제하는 불편함을 최소화 </a:t>
            </a:r>
            <a:r>
              <a:rPr lang="ko-KR" altLang="en-US" dirty="0"/>
              <a:t>하기 위해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9B3338-FCD7-4807-9BC7-4CD22EF124B4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9647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스크린샷이(가) 표시된 사진&#10;&#10;자동 생성된 설명">
            <a:extLst>
              <a:ext uri="{FF2B5EF4-FFF2-40B4-BE49-F238E27FC236}">
                <a16:creationId xmlns:a16="http://schemas.microsoft.com/office/drawing/2014/main" id="{24AFCBFF-4FD8-406E-A9BA-50954CD094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94" y="859655"/>
            <a:ext cx="4137212" cy="234827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06D339-4662-47B6-8427-45BAEE4E6A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캐릭터로 가능한 동작 </a:t>
            </a:r>
            <a:r>
              <a:rPr lang="en-US" altLang="ko-KR" dirty="0"/>
              <a:t>: </a:t>
            </a:r>
            <a:r>
              <a:rPr lang="ko-KR" altLang="en-US" dirty="0"/>
              <a:t>일반 공격</a:t>
            </a:r>
            <a:r>
              <a:rPr lang="en-US" altLang="ko-KR" dirty="0"/>
              <a:t>, </a:t>
            </a:r>
            <a:r>
              <a:rPr lang="ko-KR" altLang="en-US" dirty="0"/>
              <a:t>스킬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회피 등</a:t>
            </a:r>
            <a:endParaRPr lang="en-US" altLang="ko-KR" dirty="0"/>
          </a:p>
          <a:p>
            <a:r>
              <a:rPr lang="ko-KR" altLang="en-US" dirty="0"/>
              <a:t>캐릭터의 상태 값 </a:t>
            </a:r>
            <a:r>
              <a:rPr lang="en-US" altLang="ko-KR" dirty="0"/>
              <a:t>: 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방어막</a:t>
            </a:r>
            <a:r>
              <a:rPr lang="en-US" altLang="ko-KR" dirty="0"/>
              <a:t>, </a:t>
            </a:r>
            <a:r>
              <a:rPr lang="ko-KR" altLang="en-US" dirty="0"/>
              <a:t>공격력</a:t>
            </a:r>
            <a:r>
              <a:rPr lang="en-US" altLang="ko-KR" dirty="0"/>
              <a:t>, </a:t>
            </a:r>
            <a:r>
              <a:rPr lang="ko-KR" altLang="en-US" dirty="0"/>
              <a:t>이동속도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각각의 동작을 수행하는데 필요한 수치 값을 미리 구상해 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던전에서 유지되는 인벤토리를 사용</a:t>
            </a:r>
            <a:endParaRPr lang="en-US" altLang="ko-KR" dirty="0"/>
          </a:p>
          <a:p>
            <a:r>
              <a:rPr lang="ko-KR" altLang="en-US" dirty="0"/>
              <a:t>대부분 기존 </a:t>
            </a:r>
            <a:r>
              <a:rPr lang="en-US" altLang="ko-KR" dirty="0"/>
              <a:t>RPG</a:t>
            </a:r>
            <a:r>
              <a:rPr lang="ko-KR" altLang="en-US" dirty="0"/>
              <a:t>게임에서 자주 볼 수 있는 상태 값들이다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RPG</a:t>
            </a:r>
            <a:r>
              <a:rPr lang="ko-KR" altLang="en-US" dirty="0"/>
              <a:t>가 </a:t>
            </a:r>
            <a:r>
              <a:rPr lang="en-US" altLang="ko-KR" dirty="0"/>
              <a:t>‘</a:t>
            </a:r>
            <a:r>
              <a:rPr lang="ko-KR" altLang="en-US" dirty="0"/>
              <a:t>로그</a:t>
            </a:r>
            <a:r>
              <a:rPr lang="en-US" altLang="ko-KR" dirty="0"/>
              <a:t>’</a:t>
            </a:r>
            <a:r>
              <a:rPr lang="ko-KR" altLang="en-US" dirty="0"/>
              <a:t>에서 파생된 장르의 게임이라 상태 값과 가능한 동작들이 유사한 것이 많다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미리 상태 값을 구상함으로 구현에 편의성을 올리려고</a:t>
            </a:r>
            <a:r>
              <a:rPr lang="ko-KR" altLang="en-US" dirty="0"/>
              <a:t> 함</a:t>
            </a:r>
            <a:endParaRPr lang="en-US" altLang="ko-KR" dirty="0"/>
          </a:p>
          <a:p>
            <a:r>
              <a:rPr lang="ko-KR" altLang="en-US" dirty="0"/>
              <a:t>캐릭터 동작을 구상해 </a:t>
            </a:r>
            <a:r>
              <a:rPr lang="en-US" altLang="ko-KR" dirty="0"/>
              <a:t>UI</a:t>
            </a:r>
            <a:r>
              <a:rPr lang="ko-KR" altLang="en-US" dirty="0"/>
              <a:t>기획에 활용하려고 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D5FC9C0-1C89-4970-9D9D-2C670756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9C61E2-8944-45A7-BB22-2C28552EA7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E2F8B922-5543-4A1C-9DA3-B5AC16DDCB6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94" y="3614808"/>
            <a:ext cx="4137212" cy="2352894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3BCC7C-95B5-4124-880C-C9A8D82768E4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20184-834F-4685-AFF3-DCCB01EA48CB}"/>
              </a:ext>
            </a:extLst>
          </p:cNvPr>
          <p:cNvSpPr txBox="1"/>
          <p:nvPr/>
        </p:nvSpPr>
        <p:spPr>
          <a:xfrm>
            <a:off x="2454469" y="3184506"/>
            <a:ext cx="1568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플레이 화면 </a:t>
            </a:r>
            <a:r>
              <a:rPr lang="en-US" altLang="ko-KR" sz="1000" dirty="0"/>
              <a:t>UI </a:t>
            </a:r>
            <a:r>
              <a:rPr lang="ko-KR" altLang="en-US" sz="1000" dirty="0"/>
              <a:t>배치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A35AE-3BFA-4528-896F-BA14CB1234CC}"/>
              </a:ext>
            </a:extLst>
          </p:cNvPr>
          <p:cNvSpPr txBox="1"/>
          <p:nvPr/>
        </p:nvSpPr>
        <p:spPr>
          <a:xfrm>
            <a:off x="2454469" y="5980042"/>
            <a:ext cx="16962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인벤토리 화면 </a:t>
            </a:r>
            <a:r>
              <a:rPr lang="en-US" altLang="ko-KR" sz="1000" dirty="0"/>
              <a:t>UI </a:t>
            </a:r>
            <a:r>
              <a:rPr lang="ko-KR" altLang="en-US" sz="1000" dirty="0"/>
              <a:t>배치 계획</a:t>
            </a:r>
          </a:p>
        </p:txBody>
      </p:sp>
    </p:spTree>
    <p:extLst>
      <p:ext uri="{BB962C8B-B14F-4D97-AF65-F5344CB8AC3E}">
        <p14:creationId xmlns:p14="http://schemas.microsoft.com/office/powerpoint/2010/main" val="799896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게임의 최종 목표는 </a:t>
            </a:r>
            <a:r>
              <a:rPr lang="en-US" altLang="ko-KR" dirty="0"/>
              <a:t>3</a:t>
            </a:r>
            <a:r>
              <a:rPr lang="ko-KR" altLang="en-US" dirty="0"/>
              <a:t>개의 스테이지를 유저가 모두 클리어 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스테이지는 다시 </a:t>
            </a:r>
            <a:r>
              <a:rPr lang="en-US" altLang="ko-KR" dirty="0"/>
              <a:t>4</a:t>
            </a:r>
            <a:r>
              <a:rPr lang="ko-KR" altLang="en-US" dirty="0"/>
              <a:t>개의 층으로 구성되고 층은 다시 다수의 방으로 구성된다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방과 방 사이를 이어주는 통로는 없다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미니맵을</a:t>
            </a:r>
            <a:r>
              <a:rPr lang="ko-KR" altLang="en-US" dirty="0"/>
              <a:t> 통해 진행한 방의 정보를 보여준다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싱글 플레이 게임을 기획 중이기에 혼자서 최종 던전까지 진행하는데 필요한 시간을 계산할 필요가 있음</a:t>
            </a:r>
            <a:endParaRPr lang="en-US" altLang="ko-KR" dirty="0"/>
          </a:p>
          <a:p>
            <a:r>
              <a:rPr lang="ko-KR" altLang="en-US" dirty="0"/>
              <a:t>밸런스 기획을 통해 세부적인 요소를 다시 설정하기로 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10" name="내용 개체 틀 9" descr="개체, 시계이(가) 표시된 사진&#10;&#10;자동 생성된 설명">
            <a:extLst>
              <a:ext uri="{FF2B5EF4-FFF2-40B4-BE49-F238E27FC236}">
                <a16:creationId xmlns:a16="http://schemas.microsoft.com/office/drawing/2014/main" id="{42DC7E22-5796-4C09-9999-AB051A5C8EE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2797840"/>
            <a:ext cx="3943350" cy="341757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8C0B74-7740-4F98-A9F0-14172C21099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8C8D3D70-0499-4853-9C7D-3C8E519522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92844198"/>
              </p:ext>
            </p:extLst>
          </p:nvPr>
        </p:nvGraphicFramePr>
        <p:xfrm>
          <a:off x="609714" y="1051840"/>
          <a:ext cx="5257572" cy="15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31">
                  <a:extLst>
                    <a:ext uri="{9D8B030D-6E8A-4147-A177-3AD203B41FA5}">
                      <a16:colId xmlns:a16="http://schemas.microsoft.com/office/drawing/2014/main" val="1830551453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2953078057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3018940502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841949482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476614083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461772659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646631101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2594399487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3220438336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1132272650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1430291119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96632522"/>
                    </a:ext>
                  </a:extLst>
                </a:gridCol>
              </a:tblGrid>
              <a:tr h="47603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1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2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3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353011"/>
                  </a:ext>
                </a:extLst>
              </a:tr>
              <a:tr h="586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69342"/>
                  </a:ext>
                </a:extLst>
              </a:tr>
              <a:tr h="476034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각 층마다 </a:t>
                      </a:r>
                      <a:r>
                        <a:rPr lang="en-US" altLang="ko-KR" sz="1500" b="1" dirty="0"/>
                        <a:t>16</a:t>
                      </a:r>
                      <a:r>
                        <a:rPr lang="ko-KR" altLang="en-US" sz="1500" b="1" dirty="0"/>
                        <a:t>개에서 </a:t>
                      </a:r>
                      <a:r>
                        <a:rPr lang="en-US" altLang="ko-KR" sz="1500" b="1" dirty="0"/>
                        <a:t>25</a:t>
                      </a:r>
                      <a:r>
                        <a:rPr lang="ko-KR" altLang="en-US" sz="1500" b="1" dirty="0"/>
                        <a:t>개의 방이 배치됨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18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101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전자기기, 컴퓨터, 모니터, 앉아있는이(가) 표시된 사진&#10;&#10;자동 생성된 설명">
            <a:extLst>
              <a:ext uri="{FF2B5EF4-FFF2-40B4-BE49-F238E27FC236}">
                <a16:creationId xmlns:a16="http://schemas.microsoft.com/office/drawing/2014/main" id="{722189BE-65EB-41B2-8D5A-3393AFB88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71" y="833782"/>
            <a:ext cx="4274258" cy="232800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던전을 구성하는 방을 미리 툴로 제작하여 관리</a:t>
            </a:r>
            <a:r>
              <a:rPr lang="ko-KR" altLang="en-US" dirty="0"/>
              <a:t>하려 함</a:t>
            </a:r>
            <a:endParaRPr lang="en-US" altLang="ko-KR" dirty="0"/>
          </a:p>
          <a:p>
            <a:r>
              <a:rPr lang="ko-KR" altLang="en-US" dirty="0"/>
              <a:t>툴로 만들 때 구조물 중 랜덤으로 생성할 구역과 생성될 요소를 설정해 이후 개발 과정에서 쉽게 수정이 가능하도록 할 것</a:t>
            </a:r>
            <a:endParaRPr lang="en-US" altLang="ko-KR" dirty="0"/>
          </a:p>
          <a:p>
            <a:r>
              <a:rPr lang="ko-KR" altLang="en-US" dirty="0"/>
              <a:t>랜덤으로 생성할 구조물의 경우 게임의 특징을 알 수 있게 설정해야 함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특정 방의 경우 장애물을 랜덤으로 배치해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유저에게 줄 즐거움과 더불어 신경 써야하는 부분은 계발 효율이라 생각함</a:t>
            </a:r>
            <a:endParaRPr lang="en-US" altLang="ko-KR" dirty="0"/>
          </a:p>
          <a:p>
            <a:r>
              <a:rPr lang="ko-KR" altLang="en-US" dirty="0"/>
              <a:t>유저는 방에 랜덤생성 되는 요소들 중 가장 눈에 띄는 것을 오랜 시간 기억하기 때문에 그것이 게임의 특징을 알리는데 사용할 수 있을 것이라 판단함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F0ABD539-48CE-42A1-BF98-35CD324E450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72" y="3131736"/>
            <a:ext cx="4274256" cy="3078966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C62B59-C522-4035-A87D-5AB98D812EC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333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BC2FD7D5-50EE-49D0-9253-03A8E59B80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00" y="875307"/>
            <a:ext cx="3865199" cy="2395936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방의 종류를 </a:t>
            </a:r>
            <a:r>
              <a:rPr lang="en-US" altLang="ko-KR" dirty="0"/>
              <a:t>6</a:t>
            </a:r>
            <a:r>
              <a:rPr lang="ko-KR" altLang="en-US" dirty="0"/>
              <a:t>가지로 할 예정이다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, </a:t>
            </a:r>
            <a:r>
              <a:rPr lang="ko-KR" altLang="en-US" dirty="0"/>
              <a:t>보스</a:t>
            </a:r>
            <a:r>
              <a:rPr lang="en-US" altLang="ko-KR" dirty="0"/>
              <a:t>, </a:t>
            </a:r>
            <a:r>
              <a:rPr lang="ko-KR" altLang="en-US" dirty="0"/>
              <a:t>일반 전투</a:t>
            </a:r>
            <a:r>
              <a:rPr lang="en-US" altLang="ko-KR" dirty="0"/>
              <a:t>, </a:t>
            </a:r>
            <a:r>
              <a:rPr lang="ko-KR" altLang="en-US" dirty="0"/>
              <a:t>고급 전투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상점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시작 방 </a:t>
            </a:r>
            <a:r>
              <a:rPr lang="en-US" altLang="ko-KR" dirty="0"/>
              <a:t>: </a:t>
            </a:r>
            <a:r>
              <a:rPr lang="ko-KR" altLang="en-US" dirty="0"/>
              <a:t>유저가 던전에 입장했을 때 가장 처음 마주하게 되는 방</a:t>
            </a:r>
            <a:r>
              <a:rPr lang="en-US" altLang="ko-KR" dirty="0"/>
              <a:t>, </a:t>
            </a:r>
            <a:r>
              <a:rPr lang="ko-KR" altLang="en-US" dirty="0"/>
              <a:t>퀘스트 </a:t>
            </a:r>
            <a:r>
              <a:rPr lang="en-US" altLang="ko-KR" dirty="0"/>
              <a:t>NPC</a:t>
            </a:r>
            <a:r>
              <a:rPr lang="ko-KR" altLang="en-US" dirty="0"/>
              <a:t>가 등장</a:t>
            </a:r>
            <a:endParaRPr lang="en-US" altLang="ko-KR" dirty="0"/>
          </a:p>
          <a:p>
            <a:r>
              <a:rPr lang="ko-KR" altLang="en-US" dirty="0"/>
              <a:t>상점 </a:t>
            </a:r>
            <a:r>
              <a:rPr lang="en-US" altLang="ko-KR" dirty="0"/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던전에서 획득한 재화를 통해 무기와 </a:t>
            </a:r>
            <a:r>
              <a:rPr lang="ko-KR" altLang="en-US" sz="1400" b="1" dirty="0" err="1">
                <a:solidFill>
                  <a:srgbClr val="FF0000"/>
                </a:solidFill>
              </a:rPr>
              <a:t>포션을</a:t>
            </a:r>
            <a:r>
              <a:rPr lang="ko-KR" altLang="en-US" sz="1400" b="1" dirty="0">
                <a:solidFill>
                  <a:srgbClr val="FF0000"/>
                </a:solidFill>
              </a:rPr>
              <a:t> 구매</a:t>
            </a:r>
            <a:r>
              <a:rPr lang="ko-KR" altLang="en-US" dirty="0"/>
              <a:t>할 수 있는 공간</a:t>
            </a:r>
            <a:endParaRPr lang="en-US" altLang="ko-KR" dirty="0"/>
          </a:p>
          <a:p>
            <a:r>
              <a:rPr lang="ko-KR" altLang="en-US" dirty="0"/>
              <a:t>이벤트 </a:t>
            </a:r>
            <a:r>
              <a:rPr lang="en-US" altLang="ko-KR" dirty="0"/>
              <a:t>: </a:t>
            </a:r>
            <a:r>
              <a:rPr lang="ko-KR" altLang="en-US" dirty="0"/>
              <a:t>랜덤확률</a:t>
            </a:r>
            <a:r>
              <a:rPr lang="en-US" altLang="ko-KR" dirty="0"/>
              <a:t>(5</a:t>
            </a:r>
            <a:r>
              <a:rPr lang="ko-KR" altLang="en-US" dirty="0"/>
              <a:t>대 </a:t>
            </a:r>
            <a:r>
              <a:rPr lang="en-US" altLang="ko-KR" dirty="0"/>
              <a:t>5)</a:t>
            </a:r>
            <a:r>
              <a:rPr lang="ko-KR" altLang="en-US" dirty="0"/>
              <a:t>로 이벤트 전투 또는 이벤트 보상이 지급되는 방</a:t>
            </a:r>
            <a:endParaRPr lang="en-US" altLang="ko-KR" dirty="0"/>
          </a:p>
          <a:p>
            <a:r>
              <a:rPr lang="ko-KR" altLang="en-US" dirty="0"/>
              <a:t>이벤트 전투의 경우 </a:t>
            </a:r>
            <a:r>
              <a:rPr lang="ko-KR" altLang="en-US" sz="1400" b="1" dirty="0">
                <a:solidFill>
                  <a:srgbClr val="FF0000"/>
                </a:solidFill>
              </a:rPr>
              <a:t>일반 전투 방의 난이도에 고급 전투 방 보상</a:t>
            </a:r>
            <a:r>
              <a:rPr lang="ko-KR" altLang="en-US" dirty="0"/>
              <a:t>을 지급</a:t>
            </a:r>
            <a:endParaRPr lang="en-US" altLang="ko-KR" dirty="0"/>
          </a:p>
          <a:p>
            <a:r>
              <a:rPr lang="ko-KR" altLang="en-US" dirty="0"/>
              <a:t>이벤트 보상의 경우 </a:t>
            </a:r>
            <a:r>
              <a:rPr lang="ko-KR" altLang="en-US" sz="1400" b="1" dirty="0">
                <a:solidFill>
                  <a:srgbClr val="FF0000"/>
                </a:solidFill>
              </a:rPr>
              <a:t>재화</a:t>
            </a:r>
            <a:r>
              <a:rPr lang="ko-KR" altLang="en-US" dirty="0"/>
              <a:t> 지급 또는 </a:t>
            </a:r>
            <a:r>
              <a:rPr lang="ko-KR" altLang="en-US" sz="1400" b="1" dirty="0">
                <a:solidFill>
                  <a:srgbClr val="FF0000"/>
                </a:solidFill>
              </a:rPr>
              <a:t>랜덤 아이템</a:t>
            </a:r>
            <a:r>
              <a:rPr lang="ko-KR" altLang="en-US" dirty="0"/>
              <a:t> 지급 등 혜택을 유저에게 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상점과 이벤트 룸</a:t>
            </a:r>
            <a:r>
              <a:rPr lang="en-US" altLang="ko-KR" dirty="0"/>
              <a:t>, </a:t>
            </a:r>
            <a:r>
              <a:rPr lang="ko-KR" altLang="en-US" dirty="0"/>
              <a:t>전투 보상 아이템 등으로 던전을 탐험해야 하는 목적을 부여한다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2F958C-D8B9-46DB-BF22-6760067D4070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내용 개체 틀 26" descr="시계, 표지판, 방이(가) 표시된 사진&#10;&#10;자동 생성된 설명">
            <a:extLst>
              <a:ext uri="{FF2B5EF4-FFF2-40B4-BE49-F238E27FC236}">
                <a16:creationId xmlns:a16="http://schemas.microsoft.com/office/drawing/2014/main" id="{098FED8D-81BA-4779-85FE-91972311A6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89"/>
          <a:stretch/>
        </p:blipFill>
        <p:spPr>
          <a:xfrm>
            <a:off x="440091" y="3701928"/>
            <a:ext cx="1138432" cy="2383743"/>
          </a:xfrm>
          <a:prstGeom prst="rect">
            <a:avLst/>
          </a:prstGeom>
        </p:spPr>
      </p:pic>
      <p:pic>
        <p:nvPicPr>
          <p:cNvPr id="12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1CF7EC1B-9E50-4423-81BB-68F5B93D7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50431" r="48786" b="2671"/>
          <a:stretch/>
        </p:blipFill>
        <p:spPr>
          <a:xfrm>
            <a:off x="1730922" y="3666603"/>
            <a:ext cx="672354" cy="735107"/>
          </a:xfrm>
          <a:prstGeom prst="rect">
            <a:avLst/>
          </a:prstGeom>
        </p:spPr>
      </p:pic>
      <p:graphicFrame>
        <p:nvGraphicFramePr>
          <p:cNvPr id="13" name="표 28">
            <a:extLst>
              <a:ext uri="{FF2B5EF4-FFF2-40B4-BE49-F238E27FC236}">
                <a16:creationId xmlns:a16="http://schemas.microsoft.com/office/drawing/2014/main" id="{27409DE9-F342-4263-980C-3F51ABCCD7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5495124"/>
              </p:ext>
            </p:extLst>
          </p:nvPr>
        </p:nvGraphicFramePr>
        <p:xfrm>
          <a:off x="1595629" y="4566629"/>
          <a:ext cx="4303926" cy="1123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718">
                  <a:extLst>
                    <a:ext uri="{9D8B030D-6E8A-4147-A177-3AD203B41FA5}">
                      <a16:colId xmlns:a16="http://schemas.microsoft.com/office/drawing/2014/main" val="2042622548"/>
                    </a:ext>
                  </a:extLst>
                </a:gridCol>
                <a:gridCol w="2338208">
                  <a:extLst>
                    <a:ext uri="{9D8B030D-6E8A-4147-A177-3AD203B41FA5}">
                      <a16:colId xmlns:a16="http://schemas.microsoft.com/office/drawing/2014/main" val="4260623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전투 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비 전투 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88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난이도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일반 전투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보상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고급 전투 이상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보물 획득 가능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룰렛</a:t>
                      </a:r>
                      <a:r>
                        <a:rPr lang="ko-KR" altLang="en-US" sz="1000" dirty="0"/>
                        <a:t> 추첨 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랜덤으로 재화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아이템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특수효과 받음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72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9165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사진, 케이크, 모니터, 장식이(가) 표시된 사진&#10;&#10;자동 생성된 설명">
            <a:extLst>
              <a:ext uri="{FF2B5EF4-FFF2-40B4-BE49-F238E27FC236}">
                <a16:creationId xmlns:a16="http://schemas.microsoft.com/office/drawing/2014/main" id="{82DA08D7-C2B5-4693-9255-D7BB1B4406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07" y="942369"/>
            <a:ext cx="5468586" cy="226181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보스 방 </a:t>
            </a:r>
            <a:r>
              <a:rPr lang="en-US" altLang="ko-KR" dirty="0"/>
              <a:t>: </a:t>
            </a:r>
            <a:r>
              <a:rPr lang="ko-KR" altLang="en-US" dirty="0"/>
              <a:t>한 층의 마지막 방으로 보스 몬스터가 등장하는 방이다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몬스터와 다르게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ko-KR" altLang="en-US" sz="1400" b="1" dirty="0">
                <a:solidFill>
                  <a:srgbClr val="FF0000"/>
                </a:solidFill>
              </a:rPr>
              <a:t>개의 행동 패턴</a:t>
            </a:r>
            <a:r>
              <a:rPr lang="ko-KR" altLang="en-US" dirty="0"/>
              <a:t>을 가져 공략이 어렵게 설계된다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처치 시 다음층으로 이동가능한 포탈</a:t>
            </a:r>
            <a:r>
              <a:rPr lang="ko-KR" altLang="en-US" dirty="0"/>
              <a:t>이 등장하며 함께 </a:t>
            </a:r>
            <a:r>
              <a:rPr lang="ko-KR" altLang="en-US" sz="1400" b="1" dirty="0">
                <a:solidFill>
                  <a:srgbClr val="FF0000"/>
                </a:solidFill>
              </a:rPr>
              <a:t>아이템 박스</a:t>
            </a:r>
            <a:r>
              <a:rPr lang="ko-KR" altLang="en-US" dirty="0"/>
              <a:t>가 등장한다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게임의 주 목적인 스테이지 클리어에 가장 큰 장애물로 높은 난이도를 통해 처치했을 때 성취감과 우월감을 느낄 수 이도록 하기 위해 설계했다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게임 플레이에 영향을 줄 수 있는 아이템을 박스를 통해 뽑도록 해 다음 스테이지 클리어 욕구와 가능성을 생각하게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11" name="내용 개체 틀 10" descr="보는, 앉아있는, 켜진, 컴퓨터이(가) 표시된 사진&#10;&#10;자동 생성된 설명">
            <a:extLst>
              <a:ext uri="{FF2B5EF4-FFF2-40B4-BE49-F238E27FC236}">
                <a16:creationId xmlns:a16="http://schemas.microsoft.com/office/drawing/2014/main" id="{8F075773-A9A4-43B3-B28B-E6FD435254B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86" y="3695754"/>
            <a:ext cx="5395428" cy="2408129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53A1058-FB27-418A-B890-372A75BE0F4B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0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EEC82-5035-4807-9BAF-6520AFC941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B0171A-4AA8-449C-9493-9285A833B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24424" y="790575"/>
            <a:ext cx="6143625" cy="5057775"/>
          </a:xfrm>
        </p:spPr>
        <p:txBody>
          <a:bodyPr/>
          <a:lstStyle/>
          <a:p>
            <a:r>
              <a:rPr lang="ko-KR" altLang="en-US" dirty="0"/>
              <a:t>간략 소개</a:t>
            </a:r>
            <a:endParaRPr lang="en-US" altLang="ko-KR" dirty="0"/>
          </a:p>
          <a:p>
            <a:r>
              <a:rPr lang="ko-KR" altLang="en-US" dirty="0"/>
              <a:t>장르 소개</a:t>
            </a:r>
            <a:endParaRPr lang="en-US" altLang="ko-KR" dirty="0"/>
          </a:p>
          <a:p>
            <a:r>
              <a:rPr lang="ko-KR" altLang="en-US" dirty="0"/>
              <a:t>기획 내용</a:t>
            </a:r>
            <a:endParaRPr lang="en-US" altLang="ko-KR" dirty="0"/>
          </a:p>
          <a:p>
            <a:r>
              <a:rPr lang="ko-KR" altLang="en-US" dirty="0"/>
              <a:t>스토리 컨셉</a:t>
            </a:r>
            <a:endParaRPr lang="en-US" altLang="ko-KR" dirty="0"/>
          </a:p>
          <a:p>
            <a:r>
              <a:rPr lang="ko-KR" altLang="en-US" dirty="0"/>
              <a:t>튜토리얼</a:t>
            </a:r>
            <a:endParaRPr lang="en-US" altLang="ko-KR" dirty="0"/>
          </a:p>
          <a:p>
            <a:r>
              <a:rPr lang="ko-KR" altLang="en-US" dirty="0"/>
              <a:t>최종 정리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4571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62768D-267B-4005-9084-EA100556DB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일반 전투 방과 고급 전투 방의 차이는 몬스터의 공략 난이도와 보상이다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고급 전투 방의 경우 일반 몬스터가 아닌 강화된 효과를 가진 몬스터가 등장한다</a:t>
            </a:r>
            <a:r>
              <a:rPr lang="en-US" altLang="ko-KR" dirty="0"/>
              <a:t>. (</a:t>
            </a:r>
            <a:r>
              <a:rPr lang="ko-KR" altLang="en-US" dirty="0"/>
              <a:t>효과는 랜덤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난이도가 높은 대신 높은 보상을 지급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부여된 효과의 경우 이름 앞에 수식어와 캐릭터 이펙트로 표현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보상을 통해 </a:t>
            </a:r>
            <a:r>
              <a:rPr lang="ko-KR" altLang="en-US" sz="1400" b="1" dirty="0">
                <a:solidFill>
                  <a:srgbClr val="FF0000"/>
                </a:solidFill>
              </a:rPr>
              <a:t>도전 욕구</a:t>
            </a:r>
            <a:r>
              <a:rPr lang="ko-KR" altLang="en-US" dirty="0"/>
              <a:t>를 자극</a:t>
            </a:r>
            <a:endParaRPr lang="en-US" altLang="ko-KR" dirty="0"/>
          </a:p>
          <a:p>
            <a:r>
              <a:rPr lang="ko-KR" altLang="en-US" dirty="0"/>
              <a:t>유저 스스로 자신의 </a:t>
            </a:r>
            <a:r>
              <a:rPr lang="ko-KR" altLang="en-US" sz="1400" b="1" dirty="0">
                <a:solidFill>
                  <a:srgbClr val="FF0000"/>
                </a:solidFill>
              </a:rPr>
              <a:t>실력을 테스트 할 수 있는 기회</a:t>
            </a:r>
            <a:r>
              <a:rPr lang="ko-KR" altLang="en-US" dirty="0"/>
              <a:t>를 제공</a:t>
            </a:r>
            <a:endParaRPr lang="en-US" altLang="ko-KR" dirty="0"/>
          </a:p>
          <a:p>
            <a:r>
              <a:rPr lang="ko-KR" altLang="en-US" dirty="0"/>
              <a:t>랜덤으로 효과가 부여된 몬스터로 인해 예측 불가능한 플레이가 가능해진다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9804DC4-C284-4178-A629-D33C8A47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C0A900-A82F-408C-B672-28C445838F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CD32EB2B-07E7-4091-B4FE-8CFA71ED9C36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3782109786"/>
              </p:ext>
            </p:extLst>
          </p:nvPr>
        </p:nvGraphicFramePr>
        <p:xfrm>
          <a:off x="580128" y="3319264"/>
          <a:ext cx="5309684" cy="2837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607">
                  <a:extLst>
                    <a:ext uri="{9D8B030D-6E8A-4147-A177-3AD203B41FA5}">
                      <a16:colId xmlns:a16="http://schemas.microsoft.com/office/drawing/2014/main" val="1611670478"/>
                    </a:ext>
                  </a:extLst>
                </a:gridCol>
                <a:gridCol w="2010920">
                  <a:extLst>
                    <a:ext uri="{9D8B030D-6E8A-4147-A177-3AD203B41FA5}">
                      <a16:colId xmlns:a16="http://schemas.microsoft.com/office/drawing/2014/main" val="2534794570"/>
                    </a:ext>
                  </a:extLst>
                </a:gridCol>
                <a:gridCol w="1986157">
                  <a:extLst>
                    <a:ext uri="{9D8B030D-6E8A-4147-A177-3AD203B41FA5}">
                      <a16:colId xmlns:a16="http://schemas.microsoft.com/office/drawing/2014/main" val="3540061386"/>
                    </a:ext>
                  </a:extLst>
                </a:gridCol>
              </a:tblGrid>
              <a:tr h="3595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몬스터 효과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수식어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색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865589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지속 데미지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역병의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856919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회복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인내의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325093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체력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근력의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13881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공격력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파괴의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3801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이동속도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신속의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28561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공격속도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광기의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8438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자폭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죽음의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154054"/>
                  </a:ext>
                </a:extLst>
              </a:tr>
            </a:tbl>
          </a:graphicData>
        </a:graphic>
      </p:graphicFrame>
      <p:pic>
        <p:nvPicPr>
          <p:cNvPr id="7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ACB81A54-3B23-48C4-AAFD-4E7F14936B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3" r="1" b="50101"/>
          <a:stretch/>
        </p:blipFill>
        <p:spPr>
          <a:xfrm>
            <a:off x="579176" y="748422"/>
            <a:ext cx="1201272" cy="78213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AC24AE-939C-44D1-BE83-918358A5F60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내용 개체 틀 27">
            <a:extLst>
              <a:ext uri="{FF2B5EF4-FFF2-40B4-BE49-F238E27FC236}">
                <a16:creationId xmlns:a16="http://schemas.microsoft.com/office/drawing/2014/main" id="{77CEA642-A151-4349-9965-2D990F1C21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" y="1515096"/>
            <a:ext cx="5302624" cy="1653816"/>
          </a:xfrm>
        </p:spPr>
      </p:pic>
    </p:spTree>
    <p:extLst>
      <p:ext uri="{BB962C8B-B14F-4D97-AF65-F5344CB8AC3E}">
        <p14:creationId xmlns:p14="http://schemas.microsoft.com/office/powerpoint/2010/main" val="179658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DD45DAE4-C557-4C3B-85AA-CD0E166988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879045"/>
              </p:ext>
            </p:extLst>
          </p:nvPr>
        </p:nvGraphicFramePr>
        <p:xfrm>
          <a:off x="419100" y="927166"/>
          <a:ext cx="11315700" cy="2440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5806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캐릭터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185966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캐릭터 하나를 </a:t>
                      </a:r>
                      <a:r>
                        <a:rPr lang="ko-KR" altLang="en-US" sz="1400" dirty="0" err="1"/>
                        <a:t>스텟</a:t>
                      </a:r>
                      <a:r>
                        <a:rPr lang="ko-KR" altLang="en-US" sz="1400" dirty="0"/>
                        <a:t> 강화를 통해 다양화 가능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유저의 성향에 따라 자신에게 맞는 캐릭터를 만들 수 있음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속도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탐욕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시스템 의 </a:t>
                      </a:r>
                      <a:r>
                        <a:rPr lang="ko-KR" altLang="en-US" sz="1400" dirty="0" err="1"/>
                        <a:t>스텟을</a:t>
                      </a:r>
                      <a:r>
                        <a:rPr lang="ko-KR" altLang="en-US" sz="1400" dirty="0"/>
                        <a:t> 통해 처음 플레이 하는 유저는 쉽게 게임을 배우고 숙련된 유저는 반복해서 플레이할 목적을 만들게 됨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캐릭터 슬롯과 백업을 통해 힘들게 키운 캐릭터를 삭제하는 좋지 않는 상황을 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397DAA02-6F9C-4398-BC4C-2A8262AB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중간 정리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134E9C-0163-408E-945E-CE713AD12E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캐릭터 기획 </a:t>
            </a:r>
            <a:r>
              <a:rPr lang="en-US" altLang="ko-KR" dirty="0"/>
              <a:t>&amp; </a:t>
            </a:r>
            <a:r>
              <a:rPr lang="ko-KR" altLang="en-US" dirty="0"/>
              <a:t>던전 기획</a:t>
            </a: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E594F3F0-3765-4680-9BE1-89153CCF0D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6792693"/>
              </p:ext>
            </p:extLst>
          </p:nvPr>
        </p:nvGraphicFramePr>
        <p:xfrm>
          <a:off x="419100" y="3440906"/>
          <a:ext cx="11315700" cy="2651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6309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던전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202090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종류의 방을 랜덤으로 배치해 환경을 생성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방 안에서도 구조물을 랜덤으로 배치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각 방마다 기능은 다르며 목적이다 다름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이벤트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상점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탐험의 작음 목적을 부여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보스 방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탐험의 최종 목표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전투 방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장애물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극복을 통한 성장을 위한 요소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몬스터마다 특수 효과 랜덤으로 부여해 생동감 있는 던전을 </a:t>
                      </a:r>
                      <a:r>
                        <a:rPr lang="ko-KR" altLang="en-US" sz="1400" dirty="0" err="1"/>
                        <a:t>만듬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74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공격 버튼을 눌렀을 때 유저 캐릭터의 공격 범위에서 가장 가까이에 있는 적을 타겟팅 하여 공격하게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공격 범위 값을 통해 일정 거리 이상 적이 멀리 있는 경우 캐릭터가 바라보는 방향으로 공격을 하게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공격 방향을 유저가 직접 설정하게 되면 조작이 불편</a:t>
            </a:r>
            <a:r>
              <a:rPr lang="ko-KR" altLang="en-US" dirty="0"/>
              <a:t>해지기 때문에 이것을 보조해줄 기능을 추가함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유저를 돕는 보조 기능을 통해 원활한 게임 플레이가 가능</a:t>
            </a:r>
            <a:r>
              <a:rPr lang="ko-KR" altLang="en-US" dirty="0"/>
              <a:t>하도록 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E66C64-BEBB-44EF-B753-6FD67DA21E0C}"/>
              </a:ext>
            </a:extLst>
          </p:cNvPr>
          <p:cNvSpPr/>
          <p:nvPr/>
        </p:nvSpPr>
        <p:spPr>
          <a:xfrm>
            <a:off x="457197" y="786214"/>
            <a:ext cx="5562602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내용 개체 틀 14" descr="방, 표지판, 컴퓨터이(가) 표시된 사진&#10;&#10;자동 생성된 설명">
            <a:extLst>
              <a:ext uri="{FF2B5EF4-FFF2-40B4-BE49-F238E27FC236}">
                <a16:creationId xmlns:a16="http://schemas.microsoft.com/office/drawing/2014/main" id="{B2A959D0-3487-457C-BB8F-B95445A7E9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786213"/>
            <a:ext cx="5067300" cy="5414468"/>
          </a:xfrm>
        </p:spPr>
      </p:pic>
    </p:spTree>
    <p:extLst>
      <p:ext uri="{BB962C8B-B14F-4D97-AF65-F5344CB8AC3E}">
        <p14:creationId xmlns:p14="http://schemas.microsoft.com/office/powerpoint/2010/main" val="1641465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1B09978C-AD89-415C-BD8D-3B0061490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45" y="1055155"/>
            <a:ext cx="4023709" cy="203624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두 가지 무기를 자유자제로 바꿔가며 전투할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원하는 무기를 두개의 슬롯에 장착해 사용하게 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이때 무기의 클래스</a:t>
            </a:r>
            <a:r>
              <a:rPr lang="en-US" altLang="ko-KR" dirty="0"/>
              <a:t>(</a:t>
            </a:r>
            <a:r>
              <a:rPr lang="ko-KR" altLang="en-US" dirty="0"/>
              <a:t>근거리</a:t>
            </a:r>
            <a:r>
              <a:rPr lang="en-US" altLang="ko-KR" dirty="0"/>
              <a:t>, </a:t>
            </a:r>
            <a:r>
              <a:rPr lang="ko-KR" altLang="en-US" dirty="0"/>
              <a:t>원거리</a:t>
            </a:r>
            <a:r>
              <a:rPr lang="en-US" altLang="ko-KR" dirty="0"/>
              <a:t>)</a:t>
            </a:r>
            <a:r>
              <a:rPr lang="ko-KR" altLang="en-US" dirty="0"/>
              <a:t>는 구분하지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근거리 무기의 경우 강력하지만 사용하기 어렵게</a:t>
            </a:r>
            <a:r>
              <a:rPr lang="en-US" altLang="ko-KR" dirty="0"/>
              <a:t>, </a:t>
            </a:r>
            <a:r>
              <a:rPr lang="ko-KR" altLang="en-US" dirty="0"/>
              <a:t>원거리 무기의 경우 근거리 무기에 비해 약하지만 사용하기 쉽게 설계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던전에서 발생하는 상황에 유저가 가진 두가지의 무기로 즉각적인 대처를 할 수 있도록 하는 것이 목적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자신이 편리한 방식으로 전투를 진행할 수 있도록 하기 위해 성능차이를 둠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022EF770-4E68-4604-BDBD-4744FEEB9EE6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07273"/>
            <a:ext cx="5562600" cy="2185091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483584-0AE3-44F1-A44B-411ACA9FBCDC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3A6FD6B-78F1-4F4C-AC40-62B66CEDC820}"/>
              </a:ext>
            </a:extLst>
          </p:cNvPr>
          <p:cNvSpPr/>
          <p:nvPr/>
        </p:nvSpPr>
        <p:spPr>
          <a:xfrm>
            <a:off x="3581400" y="4076700"/>
            <a:ext cx="542925" cy="609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B8AAC89-7C27-4388-8FBE-AAA55ADBF461}"/>
              </a:ext>
            </a:extLst>
          </p:cNvPr>
          <p:cNvSpPr/>
          <p:nvPr/>
        </p:nvSpPr>
        <p:spPr>
          <a:xfrm>
            <a:off x="3581400" y="5193245"/>
            <a:ext cx="542925" cy="609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BC333A57-34CE-4F5A-A272-0BE1B8AEC1E7}"/>
              </a:ext>
            </a:extLst>
          </p:cNvPr>
          <p:cNvSpPr/>
          <p:nvPr/>
        </p:nvSpPr>
        <p:spPr>
          <a:xfrm rot="10800000">
            <a:off x="3371850" y="4193727"/>
            <a:ext cx="638175" cy="1419225"/>
          </a:xfrm>
          <a:prstGeom prst="chevron">
            <a:avLst>
              <a:gd name="adj" fmla="val 66418"/>
            </a:avLst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92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8CBD2BC-92E2-47FA-839A-05DAE35CB4B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01473939"/>
              </p:ext>
            </p:extLst>
          </p:nvPr>
        </p:nvGraphicFramePr>
        <p:xfrm>
          <a:off x="457200" y="790575"/>
          <a:ext cx="5562600" cy="2485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387387578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196978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전투에 사용하는 아이템으로 사용 횟수 제한이 없다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자체 공격력과 방어력 같은 수치들을 가지고 있고 캐릭터의 상태 값과 함께 능력치로 환산된다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22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포션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캐릭터의 체력을 회복시켜주는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포션과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일정시간 동안 특수효과가 적용되는 버프 능력을 가지고 있는 아이템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사용시 사라지는 일회용 아이템이다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82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상점과 일반 상자에서 획득할 수 없다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임의로 사용할 수 없고 소지만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보스 몬스터 또는 고급 몬스터를 처치했을 때 획득가능 하다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아이템 획득과 동시에 특수 효과가 캐릭터 사망 시 까지 적용된다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979603"/>
                  </a:ext>
                </a:extLst>
              </a:tr>
            </a:tbl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3704D-285C-4B49-B392-D1794C109E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아이템의 계열 개수는 </a:t>
            </a:r>
            <a:r>
              <a:rPr lang="en-US" altLang="ko-KR" dirty="0"/>
              <a:t>3</a:t>
            </a:r>
            <a:r>
              <a:rPr lang="ko-KR" altLang="en-US" dirty="0"/>
              <a:t>개이다</a:t>
            </a:r>
            <a:r>
              <a:rPr lang="en-US" altLang="ko-KR" dirty="0"/>
              <a:t>. (</a:t>
            </a:r>
            <a:r>
              <a:rPr lang="ko-KR" altLang="en-US" dirty="0"/>
              <a:t>무기</a:t>
            </a:r>
            <a:r>
              <a:rPr lang="en-US" altLang="ko-KR" dirty="0"/>
              <a:t>, </a:t>
            </a:r>
            <a:r>
              <a:rPr lang="ko-KR" altLang="en-US" dirty="0" err="1"/>
              <a:t>포션</a:t>
            </a:r>
            <a:r>
              <a:rPr lang="en-US" altLang="ko-KR" dirty="0"/>
              <a:t>, </a:t>
            </a:r>
            <a:r>
              <a:rPr lang="ko-KR" altLang="en-US" dirty="0"/>
              <a:t>보물로 </a:t>
            </a:r>
            <a:r>
              <a:rPr lang="en-US" altLang="ko-KR" dirty="0"/>
              <a:t>3</a:t>
            </a:r>
            <a:r>
              <a:rPr lang="ko-KR" altLang="en-US" dirty="0"/>
              <a:t>가지는 각각 다른 특징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모든 아이템들은 던전 클리어 시 랜덤 등장하는 상자에서 획득가능 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상점 방에서 상인에게서 아이템을 구매할 수 있다</a:t>
            </a:r>
            <a:r>
              <a:rPr lang="en-US" altLang="ko-KR" dirty="0"/>
              <a:t>. </a:t>
            </a:r>
            <a:r>
              <a:rPr lang="ko-KR" altLang="en-US" dirty="0"/>
              <a:t>대신 무기</a:t>
            </a:r>
            <a:r>
              <a:rPr lang="en-US" altLang="ko-KR" dirty="0"/>
              <a:t>, </a:t>
            </a:r>
            <a:r>
              <a:rPr lang="ko-KR" altLang="en-US" dirty="0" err="1"/>
              <a:t>포션</a:t>
            </a:r>
            <a:r>
              <a:rPr lang="ko-KR" altLang="en-US" dirty="0"/>
              <a:t> 아이템 만 구입할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보물의 경우 고급 이상 전투 방을 클리어 했을 때 랜덤 종류로 획득가능 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아이템의 등급을 </a:t>
            </a:r>
            <a:r>
              <a:rPr lang="en-US" altLang="ko-KR" dirty="0"/>
              <a:t>3</a:t>
            </a:r>
            <a:r>
              <a:rPr lang="ko-KR" altLang="en-US" dirty="0"/>
              <a:t>단위로 구분한다</a:t>
            </a:r>
            <a:r>
              <a:rPr lang="en-US" altLang="ko-KR" dirty="0"/>
              <a:t>. ( </a:t>
            </a:r>
            <a:r>
              <a:rPr lang="ko-KR" altLang="en-US" dirty="0" err="1"/>
              <a:t>노멀</a:t>
            </a:r>
            <a:r>
              <a:rPr lang="en-US" altLang="ko-KR" dirty="0"/>
              <a:t>, </a:t>
            </a:r>
            <a:r>
              <a:rPr lang="ko-KR" altLang="en-US" dirty="0"/>
              <a:t>유니크</a:t>
            </a:r>
            <a:r>
              <a:rPr lang="en-US" altLang="ko-KR" dirty="0"/>
              <a:t>, </a:t>
            </a:r>
            <a:r>
              <a:rPr lang="ko-KR" altLang="en-US" dirty="0"/>
              <a:t>레전드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전투 방의 클리어 보상으로 상자가 등장하는데 각 상자 마다 획득할 수 있는 등급의 아이템이 다르다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방마다 다른 보상을 통해 </a:t>
            </a:r>
            <a:r>
              <a:rPr lang="ko-KR" altLang="en-US" sz="1400" b="1" dirty="0">
                <a:solidFill>
                  <a:srgbClr val="FF0000"/>
                </a:solidFill>
              </a:rPr>
              <a:t>더 높은 방을 도전해야 하는 필요성</a:t>
            </a:r>
            <a:r>
              <a:rPr lang="ko-KR" altLang="en-US" dirty="0"/>
              <a:t>을 </a:t>
            </a:r>
            <a:r>
              <a:rPr lang="ko-KR" altLang="en-US" dirty="0" err="1"/>
              <a:t>만듬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보스 몬스터를 처치하기 위해서는 유니크 또는 레전드 무기가 필요한데 일반 전투 방에서만 전투하면 획득할 수 있는 확률이 매우 낮아 게임을 클리어 할 확률이 낮아짐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난이도가 높은 만큼 </a:t>
            </a:r>
            <a:r>
              <a:rPr lang="ko-KR" altLang="en-US" sz="1400" b="1" dirty="0">
                <a:solidFill>
                  <a:srgbClr val="FF0000"/>
                </a:solidFill>
              </a:rPr>
              <a:t>큰 보상을 지급해 동기를 부여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23B7E9-423E-419F-A0DF-45F52E4E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2ED677-0518-4735-9158-BF77F4D304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42E7C86F-B96D-4993-80F5-8F7A91E0F96C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3469010740"/>
              </p:ext>
            </p:extLst>
          </p:nvPr>
        </p:nvGraphicFramePr>
        <p:xfrm>
          <a:off x="457200" y="4407247"/>
          <a:ext cx="5562598" cy="1882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206">
                  <a:extLst>
                    <a:ext uri="{9D8B030D-6E8A-4147-A177-3AD203B41FA5}">
                      <a16:colId xmlns:a16="http://schemas.microsoft.com/office/drawing/2014/main" val="2648627700"/>
                    </a:ext>
                  </a:extLst>
                </a:gridCol>
                <a:gridCol w="1340950">
                  <a:extLst>
                    <a:ext uri="{9D8B030D-6E8A-4147-A177-3AD203B41FA5}">
                      <a16:colId xmlns:a16="http://schemas.microsoft.com/office/drawing/2014/main" val="3227249048"/>
                    </a:ext>
                  </a:extLst>
                </a:gridCol>
                <a:gridCol w="1444597">
                  <a:extLst>
                    <a:ext uri="{9D8B030D-6E8A-4147-A177-3AD203B41FA5}">
                      <a16:colId xmlns:a16="http://schemas.microsoft.com/office/drawing/2014/main" val="2702194289"/>
                    </a:ext>
                  </a:extLst>
                </a:gridCol>
                <a:gridCol w="1544845">
                  <a:extLst>
                    <a:ext uri="{9D8B030D-6E8A-4147-A177-3AD203B41FA5}">
                      <a16:colId xmlns:a16="http://schemas.microsoft.com/office/drawing/2014/main" val="166249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고급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25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획득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노멀</a:t>
                      </a:r>
                      <a:r>
                        <a:rPr lang="en-US" altLang="ko-KR" sz="1000" dirty="0"/>
                        <a:t>50%, </a:t>
                      </a:r>
                      <a:r>
                        <a:rPr lang="ko-KR" altLang="en-US" sz="1000" dirty="0" err="1"/>
                        <a:t>포션</a:t>
                      </a:r>
                      <a:r>
                        <a:rPr lang="en-US" altLang="ko-KR" sz="1000" dirty="0"/>
                        <a:t>40%,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유니크</a:t>
                      </a:r>
                      <a:r>
                        <a:rPr lang="en-US" altLang="ko-KR" sz="1000" dirty="0"/>
                        <a:t>10%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노멀</a:t>
                      </a:r>
                      <a:r>
                        <a:rPr lang="en-US" altLang="ko-KR" sz="1000" dirty="0"/>
                        <a:t>5%, </a:t>
                      </a:r>
                      <a:r>
                        <a:rPr lang="ko-KR" altLang="en-US" sz="1000" dirty="0" err="1"/>
                        <a:t>포션</a:t>
                      </a:r>
                      <a:r>
                        <a:rPr lang="en-US" altLang="ko-KR" sz="1000" dirty="0"/>
                        <a:t>40%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유니크</a:t>
                      </a:r>
                      <a:r>
                        <a:rPr lang="en-US" altLang="ko-KR" sz="1000" dirty="0"/>
                        <a:t>50%,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레전드 </a:t>
                      </a:r>
                      <a:r>
                        <a:rPr lang="en-US" altLang="ko-KR" sz="1000" dirty="0"/>
                        <a:t>5%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유니크 </a:t>
                      </a:r>
                      <a:r>
                        <a:rPr lang="en-US" altLang="ko-KR" sz="1000" dirty="0"/>
                        <a:t>30%, </a:t>
                      </a:r>
                      <a:r>
                        <a:rPr lang="ko-KR" altLang="en-US" sz="1000" dirty="0" err="1"/>
                        <a:t>포션</a:t>
                      </a:r>
                      <a:r>
                        <a:rPr lang="en-US" altLang="ko-KR" sz="1000" dirty="0"/>
                        <a:t>20%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레전드 </a:t>
                      </a:r>
                      <a:r>
                        <a:rPr lang="en-US" altLang="ko-KR" sz="1000" dirty="0"/>
                        <a:t>50%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08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획득 </a:t>
                      </a:r>
                      <a:r>
                        <a:rPr lang="ko-KR" altLang="en-US" sz="1400" dirty="0" err="1"/>
                        <a:t>재화량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50~200 </a:t>
                      </a:r>
                      <a:r>
                        <a:rPr lang="ko-KR" altLang="en-US" sz="1000" dirty="0"/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300~1000</a:t>
                      </a:r>
                      <a:r>
                        <a:rPr lang="ko-KR" altLang="en-US" sz="1000" dirty="0"/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10000~20000</a:t>
                      </a:r>
                      <a:r>
                        <a:rPr lang="ko-KR" altLang="en-US" sz="1000" dirty="0"/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98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30%</a:t>
                      </a:r>
                      <a:r>
                        <a:rPr lang="ko-KR" altLang="en-US" sz="1000" dirty="0"/>
                        <a:t>확률로 보물획득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100%</a:t>
                      </a:r>
                      <a:r>
                        <a:rPr lang="ko-KR" altLang="en-US" sz="1000" dirty="0"/>
                        <a:t>확률로 보물 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48014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ECEC3F-BF64-4517-9312-663767BBFADB}"/>
              </a:ext>
            </a:extLst>
          </p:cNvPr>
          <p:cNvGrpSpPr/>
          <p:nvPr/>
        </p:nvGrpSpPr>
        <p:grpSpPr>
          <a:xfrm>
            <a:off x="1300165" y="3209036"/>
            <a:ext cx="3881436" cy="1097354"/>
            <a:chOff x="457200" y="3770685"/>
            <a:chExt cx="5567364" cy="157399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9962C40-B77A-43E1-89E0-348AE52C4C6C}"/>
                </a:ext>
              </a:extLst>
            </p:cNvPr>
            <p:cNvGrpSpPr/>
            <p:nvPr/>
          </p:nvGrpSpPr>
          <p:grpSpPr>
            <a:xfrm>
              <a:off x="457200" y="3770685"/>
              <a:ext cx="5567364" cy="1523402"/>
              <a:chOff x="805701" y="-1506165"/>
              <a:chExt cx="6961937" cy="190500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E96953F-42DA-468E-8273-F74FF2A125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2638" y="-1506165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ABC1CE8F-89FB-4CC2-88B9-EC22EB39A9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5701" y="-1365252"/>
                <a:ext cx="1623174" cy="1623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21F64BC7-2AA0-4C53-BB64-A1F31B870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3256" y="-1506165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화살표: 갈매기형 수장 10">
                <a:extLst>
                  <a:ext uri="{FF2B5EF4-FFF2-40B4-BE49-F238E27FC236}">
                    <a16:creationId xmlns:a16="http://schemas.microsoft.com/office/drawing/2014/main" id="{8364F019-4339-4F52-8872-E8FC771B1961}"/>
                  </a:ext>
                </a:extLst>
              </p:cNvPr>
              <p:cNvSpPr/>
              <p:nvPr/>
            </p:nvSpPr>
            <p:spPr>
              <a:xfrm rot="10800000">
                <a:off x="5161359" y="-1097192"/>
                <a:ext cx="638175" cy="1087054"/>
              </a:xfrm>
              <a:prstGeom prst="chevron">
                <a:avLst>
                  <a:gd name="adj" fmla="val 68401"/>
                </a:avLst>
              </a:prstGeom>
              <a:solidFill>
                <a:srgbClr val="7C5B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화살표: 갈매기형 수장 14">
                <a:extLst>
                  <a:ext uri="{FF2B5EF4-FFF2-40B4-BE49-F238E27FC236}">
                    <a16:creationId xmlns:a16="http://schemas.microsoft.com/office/drawing/2014/main" id="{3D4DBDB9-0EB8-4078-B025-2256714E8F2A}"/>
                  </a:ext>
                </a:extLst>
              </p:cNvPr>
              <p:cNvSpPr/>
              <p:nvPr/>
            </p:nvSpPr>
            <p:spPr>
              <a:xfrm rot="10800000">
                <a:off x="2491978" y="-1097191"/>
                <a:ext cx="638175" cy="1087054"/>
              </a:xfrm>
              <a:prstGeom prst="chevron">
                <a:avLst>
                  <a:gd name="adj" fmla="val 68401"/>
                </a:avLst>
              </a:prstGeom>
              <a:solidFill>
                <a:srgbClr val="7C5B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9638E0-E5CC-4516-B77B-74AF32321C20}"/>
                </a:ext>
              </a:extLst>
            </p:cNvPr>
            <p:cNvSpPr txBox="1"/>
            <p:nvPr/>
          </p:nvSpPr>
          <p:spPr>
            <a:xfrm>
              <a:off x="707564" y="5067682"/>
              <a:ext cx="835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일반 전투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819855-038E-46A0-862C-18528BAAE032}"/>
                </a:ext>
              </a:extLst>
            </p:cNvPr>
            <p:cNvSpPr txBox="1"/>
            <p:nvPr/>
          </p:nvSpPr>
          <p:spPr>
            <a:xfrm>
              <a:off x="2721282" y="5067682"/>
              <a:ext cx="835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/>
                <a:t>고급 </a:t>
              </a:r>
              <a:r>
                <a:rPr lang="ko-KR" altLang="en-US" sz="1200" dirty="0"/>
                <a:t>전투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44AD74-6371-489B-8B3F-1D497A101AFF}"/>
                </a:ext>
              </a:extLst>
            </p:cNvPr>
            <p:cNvSpPr txBox="1"/>
            <p:nvPr/>
          </p:nvSpPr>
          <p:spPr>
            <a:xfrm>
              <a:off x="4893501" y="5067682"/>
              <a:ext cx="835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보스 전투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EDE6E3-DF31-411A-87BD-682BAD7A8B0F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33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시간을 주제로 하는 시스템 </a:t>
            </a:r>
            <a:r>
              <a:rPr lang="en-US" altLang="ko-KR" dirty="0"/>
              <a:t>( </a:t>
            </a:r>
            <a:r>
              <a:rPr lang="ko-KR" altLang="en-US" dirty="0"/>
              <a:t>캐릭터의 체력이 플레이 가능한 시간</a:t>
            </a:r>
            <a:r>
              <a:rPr lang="en-US" altLang="ko-KR" dirty="0"/>
              <a:t> )</a:t>
            </a:r>
          </a:p>
          <a:p>
            <a:r>
              <a:rPr lang="ko-KR" altLang="en-US" dirty="0"/>
              <a:t>던전 입장 시 모든 몬스터는 정지되어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몬스터를 공격하거나 구조물과 상호작용하게 되면 몬스터가 활동을 시작하게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몬스터가 활동하기 시작할 때부터 유저는 지속적인 데미지를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처치하는 것을 잃은 체력의 일부를 회복할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지속 데미지로 게임의 긴장감을 조성</a:t>
            </a:r>
            <a:r>
              <a:rPr lang="en-US" altLang="ko-KR" sz="1400" b="1" dirty="0">
                <a:solidFill>
                  <a:srgbClr val="FF0000"/>
                </a:solidFill>
              </a:rPr>
              <a:t>,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빠른 게임 플레이가 가능</a:t>
            </a:r>
            <a:endParaRPr lang="en-US" altLang="ko-KR" dirty="0"/>
          </a:p>
          <a:p>
            <a:r>
              <a:rPr lang="ko-KR" altLang="en-US" dirty="0"/>
              <a:t>유저는 방을 공략하기 좋은 장소를 찾아 미리 이동할 시간이 생기고 그 시간을 활용해 전투를 준비하게 된다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 err="1">
                <a:solidFill>
                  <a:srgbClr val="FF0000"/>
                </a:solidFill>
              </a:rPr>
              <a:t>운적</a:t>
            </a:r>
            <a:r>
              <a:rPr lang="ko-KR" altLang="en-US" sz="1400" b="1" dirty="0">
                <a:solidFill>
                  <a:srgbClr val="FF0000"/>
                </a:solidFill>
              </a:rPr>
              <a:t> 요소를 최소화 하고 유저의 실력을 최대한 발휘할 수 있도록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pic>
        <p:nvPicPr>
          <p:cNvPr id="7" name="내용 개체 틀 13" descr="시계, 컴퓨터이(가) 표시된 사진&#10;&#10;자동 생성된 설명">
            <a:extLst>
              <a:ext uri="{FF2B5EF4-FFF2-40B4-BE49-F238E27FC236}">
                <a16:creationId xmlns:a16="http://schemas.microsoft.com/office/drawing/2014/main" id="{D089FB10-C74C-4EE2-BBB4-8A6F5562A2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81" y="1065649"/>
            <a:ext cx="3976038" cy="2015252"/>
          </a:xfr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7EAE640-5FA0-4DC5-9B1D-6DF7A78C8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36" y="4261021"/>
            <a:ext cx="1276420" cy="127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>
            <a:extLst>
              <a:ext uri="{FF2B5EF4-FFF2-40B4-BE49-F238E27FC236}">
                <a16:creationId xmlns:a16="http://schemas.microsoft.com/office/drawing/2014/main" id="{6DC753CE-6C85-49B2-A23D-8978C110D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885" y="4261022"/>
            <a:ext cx="1276420" cy="12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464E35-2310-4797-A89C-C4E4E9ADDD83}"/>
              </a:ext>
            </a:extLst>
          </p:cNvPr>
          <p:cNvSpPr txBox="1"/>
          <p:nvPr/>
        </p:nvSpPr>
        <p:spPr>
          <a:xfrm>
            <a:off x="1288659" y="553744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몬스터 처치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577890-4F90-4E4D-AFE3-781563B2187F}"/>
              </a:ext>
            </a:extLst>
          </p:cNvPr>
          <p:cNvGrpSpPr/>
          <p:nvPr/>
        </p:nvGrpSpPr>
        <p:grpSpPr>
          <a:xfrm>
            <a:off x="2851974" y="3826367"/>
            <a:ext cx="2374545" cy="369332"/>
            <a:chOff x="3044478" y="6659041"/>
            <a:chExt cx="2374545" cy="3693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262B7A3-A4B7-4EA0-A61B-A211F88E712D}"/>
                </a:ext>
              </a:extLst>
            </p:cNvPr>
            <p:cNvSpPr/>
            <p:nvPr/>
          </p:nvSpPr>
          <p:spPr>
            <a:xfrm>
              <a:off x="3513893" y="6670307"/>
              <a:ext cx="1594726" cy="358066"/>
            </a:xfrm>
            <a:prstGeom prst="round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DBE53F8-F826-48BA-A2D2-A97375A42CF5}"/>
                </a:ext>
              </a:extLst>
            </p:cNvPr>
            <p:cNvSpPr/>
            <p:nvPr/>
          </p:nvSpPr>
          <p:spPr>
            <a:xfrm>
              <a:off x="3503596" y="6670307"/>
              <a:ext cx="1915427" cy="358066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9A9383-1BE8-45A9-8C81-BC8012095CD3}"/>
                </a:ext>
              </a:extLst>
            </p:cNvPr>
            <p:cNvSpPr txBox="1"/>
            <p:nvPr/>
          </p:nvSpPr>
          <p:spPr>
            <a:xfrm>
              <a:off x="3044478" y="66590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HP</a:t>
              </a:r>
              <a:endParaRPr lang="ko-KR" altLang="en-US" b="1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323C5D5-0F7D-4E49-A3FC-0851BDD751D0}"/>
                </a:ext>
              </a:extLst>
            </p:cNvPr>
            <p:cNvSpPr/>
            <p:nvPr/>
          </p:nvSpPr>
          <p:spPr>
            <a:xfrm>
              <a:off x="3513893" y="6670307"/>
              <a:ext cx="981105" cy="358066"/>
            </a:xfrm>
            <a:prstGeom prst="round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494C3918-07FB-4AF2-A03F-14F71D6FCD62}"/>
                </a:ext>
              </a:extLst>
            </p:cNvPr>
            <p:cNvSpPr/>
            <p:nvPr/>
          </p:nvSpPr>
          <p:spPr>
            <a:xfrm>
              <a:off x="4552750" y="6670307"/>
              <a:ext cx="526994" cy="358066"/>
            </a:xfrm>
            <a:prstGeom prst="rightArrow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회복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8956A55-EBB1-49AE-A808-FB17FBC7B9D6}"/>
              </a:ext>
            </a:extLst>
          </p:cNvPr>
          <p:cNvSpPr/>
          <p:nvPr/>
        </p:nvSpPr>
        <p:spPr>
          <a:xfrm>
            <a:off x="2598821" y="4627105"/>
            <a:ext cx="1098773" cy="544252"/>
          </a:xfrm>
          <a:prstGeom prst="right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체력 강탈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3D922C-EAA8-4711-8ADD-F0BE34854EF6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227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6FFFC6-EE4D-492F-ABCE-50CFC344DF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마나를</a:t>
            </a:r>
            <a:r>
              <a:rPr lang="ko-KR" altLang="en-US" dirty="0"/>
              <a:t> 사용해 스킬을 사용하는 기존 </a:t>
            </a:r>
            <a:r>
              <a:rPr lang="en-US" altLang="ko-KR" dirty="0"/>
              <a:t>RPG</a:t>
            </a:r>
            <a:r>
              <a:rPr lang="ko-KR" altLang="en-US" dirty="0"/>
              <a:t>와 달리 스킬 사용 시 체력을 사용</a:t>
            </a:r>
            <a:endParaRPr lang="en-US" altLang="ko-KR" dirty="0"/>
          </a:p>
          <a:p>
            <a:r>
              <a:rPr lang="ko-KR" altLang="en-US" dirty="0"/>
              <a:t>게임을 시작하면 조금씩 체력이 감소함</a:t>
            </a:r>
            <a:r>
              <a:rPr lang="en-US" altLang="ko-KR" dirty="0"/>
              <a:t>(</a:t>
            </a:r>
            <a:r>
              <a:rPr lang="ko-KR" altLang="en-US" dirty="0"/>
              <a:t>게임의 컨셉 스토리와 연관됨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몬스터를 처치해 체력을 회복하기도</a:t>
            </a:r>
            <a:r>
              <a:rPr lang="en-US" altLang="ko-KR" dirty="0"/>
              <a:t>, NPC</a:t>
            </a:r>
            <a:r>
              <a:rPr lang="ko-KR" altLang="en-US" dirty="0"/>
              <a:t>를 통해 체력을 회복할 수도 있음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포션을</a:t>
            </a:r>
            <a:r>
              <a:rPr lang="ko-KR" altLang="en-US" dirty="0"/>
              <a:t> 통해 체력 회복 가능</a:t>
            </a:r>
            <a:r>
              <a:rPr lang="en-US" altLang="ko-KR" dirty="0"/>
              <a:t>) – </a:t>
            </a:r>
            <a:r>
              <a:rPr lang="ko-KR" altLang="en-US" dirty="0"/>
              <a:t>다양한 체력 회복 방식</a:t>
            </a:r>
            <a:endParaRPr lang="en-US" altLang="ko-KR" dirty="0"/>
          </a:p>
          <a:p>
            <a:r>
              <a:rPr lang="ko-KR" altLang="en-US" dirty="0"/>
              <a:t>회피 기술을 기본 스킬로 사용</a:t>
            </a:r>
            <a:r>
              <a:rPr lang="en-US" altLang="ko-KR" dirty="0"/>
              <a:t>, </a:t>
            </a:r>
            <a:r>
              <a:rPr lang="ko-KR" altLang="en-US" dirty="0"/>
              <a:t>회피 모션 중에는 피격대상이 되지 않음</a:t>
            </a:r>
            <a:endParaRPr lang="en-US" altLang="ko-KR" dirty="0"/>
          </a:p>
          <a:p>
            <a:r>
              <a:rPr lang="ko-KR" altLang="en-US" dirty="0"/>
              <a:t>기본 회피 스킬과 함께 사용할 스킬 하나를 유저가 선택해 플레이 할 수 있음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시스템 </a:t>
            </a:r>
            <a:r>
              <a:rPr lang="ko-KR" altLang="en-US" dirty="0" err="1"/>
              <a:t>스텟을</a:t>
            </a:r>
            <a:r>
              <a:rPr lang="ko-KR" altLang="en-US" dirty="0"/>
              <a:t> 강화하면 스킬을 하나씩 획득할 수 있음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스킬 남용을 통해 </a:t>
            </a:r>
            <a:r>
              <a:rPr lang="ko-KR" altLang="en-US" sz="1400" b="1" dirty="0">
                <a:solidFill>
                  <a:srgbClr val="FF0000"/>
                </a:solidFill>
              </a:rPr>
              <a:t>게임 난이도가 감소하게 되는 것을 방지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dirty="0"/>
              <a:t>점차 감소하는 체력을 통해 긴장감 조성</a:t>
            </a:r>
            <a:r>
              <a:rPr lang="en-US" altLang="ko-KR" dirty="0"/>
              <a:t> (</a:t>
            </a:r>
            <a:r>
              <a:rPr lang="ko-KR" altLang="en-US" dirty="0"/>
              <a:t>체력 회복 방식을 유저가 학습하게 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스킬과 회피 기술을 통해 </a:t>
            </a:r>
            <a:r>
              <a:rPr lang="ko-KR" altLang="en-US" sz="1400" b="1" dirty="0">
                <a:solidFill>
                  <a:srgbClr val="FF0000"/>
                </a:solidFill>
              </a:rPr>
              <a:t>역동적인 전투</a:t>
            </a:r>
            <a:r>
              <a:rPr lang="ko-KR" altLang="en-US" dirty="0"/>
              <a:t>가 가능하도록 설계</a:t>
            </a:r>
            <a:endParaRPr lang="en-US" altLang="ko-KR" dirty="0"/>
          </a:p>
          <a:p>
            <a:r>
              <a:rPr lang="en-US" altLang="ko-KR" dirty="0"/>
              <a:t>UI </a:t>
            </a:r>
            <a:r>
              <a:rPr lang="ko-KR" altLang="en-US" dirty="0"/>
              <a:t>버튼 개수를 줄이고 </a:t>
            </a:r>
            <a:r>
              <a:rPr lang="ko-KR" altLang="en-US" sz="1400" b="1" dirty="0">
                <a:solidFill>
                  <a:srgbClr val="FF0000"/>
                </a:solidFill>
              </a:rPr>
              <a:t>게임 시작전에 공략 방식을 고민</a:t>
            </a:r>
            <a:r>
              <a:rPr lang="ko-KR" altLang="en-US" dirty="0"/>
              <a:t>할 수 있는 요소로 스킬을 활용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D134C2-D5D3-4748-A90E-C2F914D4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782C3E-3177-48D5-8D5F-3DD706802C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C4C73C-0262-4287-A8BD-DC92BE3BFD85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내용 개체 틀 15" descr="시계이(가) 표시된 사진&#10;&#10;자동 생성된 설명">
            <a:extLst>
              <a:ext uri="{FF2B5EF4-FFF2-40B4-BE49-F238E27FC236}">
                <a16:creationId xmlns:a16="http://schemas.microsoft.com/office/drawing/2014/main" id="{30DA0951-2BCD-4252-AF41-6ACEA2A358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24" y="957375"/>
            <a:ext cx="4277742" cy="2103372"/>
          </a:xfrm>
          <a:prstGeom prst="rect">
            <a:avLst/>
          </a:prstGeom>
        </p:spPr>
      </p:pic>
      <p:pic>
        <p:nvPicPr>
          <p:cNvPr id="13" name="그림 12" descr="모니터, 사진, 텔레비전, 시계이(가) 표시된 사진&#10;&#10;자동 생성된 설명">
            <a:extLst>
              <a:ext uri="{FF2B5EF4-FFF2-40B4-BE49-F238E27FC236}">
                <a16:creationId xmlns:a16="http://schemas.microsoft.com/office/drawing/2014/main" id="{9A1C7FE3-63B8-4F36-814F-9F396DE4B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38" y="3305732"/>
            <a:ext cx="4275250" cy="273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77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E1E07-064D-4E9D-A6F0-B1BF15E484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시간을 소재로한 스킬 액션 </a:t>
            </a:r>
            <a:r>
              <a:rPr lang="en-US" altLang="ko-KR" dirty="0"/>
              <a:t>(</a:t>
            </a:r>
            <a:r>
              <a:rPr lang="ko-KR" altLang="en-US" dirty="0"/>
              <a:t>시간 정지</a:t>
            </a:r>
            <a:r>
              <a:rPr lang="en-US" altLang="ko-KR" dirty="0"/>
              <a:t>, </a:t>
            </a:r>
            <a:r>
              <a:rPr lang="ko-KR" altLang="en-US" dirty="0"/>
              <a:t>빠른 이동</a:t>
            </a:r>
            <a:r>
              <a:rPr lang="en-US" altLang="ko-KR" dirty="0"/>
              <a:t>, </a:t>
            </a:r>
            <a:r>
              <a:rPr lang="ko-KR" altLang="en-US" dirty="0"/>
              <a:t>되감기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몬스터의 공격을 스킬로 정지시켜 회피하거나 빠르게 움직여 뒤에서 기습하는 방식으로 게임이 진행됨</a:t>
            </a:r>
            <a:endParaRPr lang="en-US" altLang="ko-KR" dirty="0"/>
          </a:p>
          <a:p>
            <a:r>
              <a:rPr lang="ko-KR" altLang="en-US" dirty="0"/>
              <a:t>시간을 되감아 파괴되었던 구조물을 다시 되돌려 공격을 방어하기도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 </a:t>
            </a:r>
            <a:r>
              <a:rPr lang="ko-KR" altLang="en-US" dirty="0" err="1"/>
              <a:t>스텟</a:t>
            </a:r>
            <a:r>
              <a:rPr lang="ko-KR" altLang="en-US" dirty="0"/>
              <a:t> 중 시스템을 강화하면 스킬의 재사용 대기시간과 사용하는 체력 값이 감소한다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스킬 효과 적용 대상을 조이스틱을 활용해 선택하게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스킬 버튼을 누르게 되면 효과 적용 대상을 정할 때까지 게임이 일시 정지된다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유저가 스킬을 사용하며 시간을 조종하고 있다는 느낌을 받도록 하는 것이 목표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로그 </a:t>
            </a:r>
            <a:r>
              <a:rPr lang="ko-KR" altLang="en-US" sz="1400" b="1" dirty="0" err="1">
                <a:solidFill>
                  <a:srgbClr val="FF0000"/>
                </a:solidFill>
              </a:rPr>
              <a:t>라이크</a:t>
            </a:r>
            <a:r>
              <a:rPr lang="ko-KR" altLang="en-US" sz="1400" b="1" dirty="0">
                <a:solidFill>
                  <a:srgbClr val="FF0000"/>
                </a:solidFill>
              </a:rPr>
              <a:t> 게임에서 사용하지 않았던 컨셉의 스킬로 차별화 시도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59C4AB-DA07-4C76-973C-5911B40F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74C193-88D4-4F84-98C9-933ECD106E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407306-95A4-4039-B70B-9D6EA4A4A39E}"/>
              </a:ext>
            </a:extLst>
          </p:cNvPr>
          <p:cNvGrpSpPr/>
          <p:nvPr/>
        </p:nvGrpSpPr>
        <p:grpSpPr>
          <a:xfrm>
            <a:off x="704591" y="778925"/>
            <a:ext cx="5211684" cy="5512557"/>
            <a:chOff x="710398" y="778924"/>
            <a:chExt cx="5410903" cy="572327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B1965DC-C192-4A33-BFC8-A847B9EDC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270" y="778924"/>
              <a:ext cx="2699158" cy="2098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CB8448CA-0C3C-4913-95B6-CF57AA1DA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270" y="3057271"/>
              <a:ext cx="2699158" cy="1511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0E37F72-B666-4885-A24F-D0CFB30EF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270" y="4748551"/>
              <a:ext cx="2699158" cy="1511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7BB7C2-AA9A-458F-895C-B7582F87F6AC}"/>
                </a:ext>
              </a:extLst>
            </p:cNvPr>
            <p:cNvSpPr txBox="1"/>
            <p:nvPr/>
          </p:nvSpPr>
          <p:spPr>
            <a:xfrm>
              <a:off x="1599123" y="2825508"/>
              <a:ext cx="3633453" cy="25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/>
                <a:t>오버워치에서</a:t>
              </a:r>
              <a:r>
                <a:rPr lang="ko-KR" altLang="en-US" sz="1000" dirty="0"/>
                <a:t> 시간 이동 능력을 사용하는 캐릭터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트레이서</a:t>
              </a:r>
              <a:r>
                <a:rPr lang="en-US" altLang="ko-KR" sz="1000" dirty="0"/>
                <a:t>’</a:t>
              </a:r>
              <a:endParaRPr lang="ko-KR" altLang="en-US" sz="1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71A171-762C-4FEF-813D-D71524AB00CA}"/>
                </a:ext>
              </a:extLst>
            </p:cNvPr>
            <p:cNvSpPr txBox="1"/>
            <p:nvPr/>
          </p:nvSpPr>
          <p:spPr>
            <a:xfrm>
              <a:off x="1088189" y="4536038"/>
              <a:ext cx="4655321" cy="25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/>
                <a:t>카타나</a:t>
              </a:r>
              <a:r>
                <a:rPr lang="ko-KR" altLang="en-US" sz="1000" dirty="0"/>
                <a:t> 제로에서 시간을 느리게 만들어 적을 순식간에 처치하는 캐릭터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제로</a:t>
              </a:r>
              <a:r>
                <a:rPr lang="en-US" altLang="ko-KR" sz="1000" dirty="0"/>
                <a:t>’</a:t>
              </a:r>
              <a:endParaRPr lang="ko-KR" altLang="en-US" sz="1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7CD24B-5D72-44E3-9CC9-2D6AC83FB32F}"/>
                </a:ext>
              </a:extLst>
            </p:cNvPr>
            <p:cNvSpPr txBox="1"/>
            <p:nvPr/>
          </p:nvSpPr>
          <p:spPr>
            <a:xfrm>
              <a:off x="710398" y="6246568"/>
              <a:ext cx="5410903" cy="25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유저 캐릭터가 움직이면 적들도 함께 움직이는 상황에서 적을 </a:t>
              </a:r>
              <a:r>
                <a:rPr lang="ko-KR" altLang="en-US" sz="1000" dirty="0" err="1"/>
                <a:t>저치해야</a:t>
              </a:r>
              <a:r>
                <a:rPr lang="ko-KR" altLang="en-US" sz="1000" dirty="0"/>
                <a:t> 하는 게임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슈퍼 핫</a:t>
              </a:r>
              <a:r>
                <a:rPr lang="en-US" altLang="ko-KR" sz="1000" dirty="0"/>
                <a:t>’</a:t>
              </a:r>
              <a:endParaRPr lang="ko-KR" altLang="en-US" sz="1000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1E760A9-F3AD-447E-8C0B-519137BCE5B3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935DD0-0EAC-4CE8-A2DC-82A9089F990C}"/>
              </a:ext>
            </a:extLst>
          </p:cNvPr>
          <p:cNvSpPr txBox="1"/>
          <p:nvPr/>
        </p:nvSpPr>
        <p:spPr>
          <a:xfrm>
            <a:off x="439934" y="807966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&lt;</a:t>
            </a:r>
            <a:r>
              <a:rPr lang="ko-KR" altLang="en-US" sz="1600" b="1" dirty="0"/>
              <a:t>참고 게임</a:t>
            </a:r>
            <a:r>
              <a:rPr lang="en-US" altLang="ko-KR" sz="1600" b="1" dirty="0"/>
              <a:t>&gt;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9676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06147-9BBB-4EB3-856C-B8D88CB5A4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던전 진입 전 마을에서 업적을 확인 할 수 있다</a:t>
            </a:r>
            <a:r>
              <a:rPr lang="en-US" altLang="ko-KR" dirty="0"/>
              <a:t>. (</a:t>
            </a:r>
            <a:r>
              <a:rPr lang="ko-KR" altLang="en-US" dirty="0"/>
              <a:t>상시 퀘스트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시작 방에서 해당 층에서 수행할 수 있는 퀘스트를 유저에게 지급한다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퀘스트를 클리어하면 게임 종료 보상에 추가 보상이 생긴다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퀘스트를 통해 던전을 탐험하고 몬스터를 처치하는 목적을 부여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dirty="0"/>
              <a:t>캐릭터의 빠른 성장을 목적으로 하는 유저의 경우 퀘스트를 클리어 하기 위해 던전을 필수 적으로 탐험하게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추가 컨텐츠와 함께 활용할 수 있는 여지가 생긴다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FDF92F8-2FCE-4B1D-AF90-A925429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5982C4-BBAA-4B24-91EB-DB9067A8B1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pic>
        <p:nvPicPr>
          <p:cNvPr id="10" name="내용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F5EB1B64-9500-42BC-B724-5C51CA84862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3" y="3589065"/>
            <a:ext cx="5560034" cy="262150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95EBDF-9DA5-4581-8E34-5764907457F5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 descr="던그리드 퀘스트에 대한 이미지 검색결과">
            <a:extLst>
              <a:ext uri="{FF2B5EF4-FFF2-40B4-BE49-F238E27FC236}">
                <a16:creationId xmlns:a16="http://schemas.microsoft.com/office/drawing/2014/main" id="{E841C4F9-D506-42A7-8325-79177D884CF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3" t="17133" r="17133" b="17133"/>
          <a:stretch/>
        </p:blipFill>
        <p:spPr bwMode="auto">
          <a:xfrm>
            <a:off x="1009851" y="832660"/>
            <a:ext cx="4457298" cy="248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82E62A96-8333-4B7D-A5D2-1BB6B51E940B}"/>
              </a:ext>
            </a:extLst>
          </p:cNvPr>
          <p:cNvSpPr/>
          <p:nvPr/>
        </p:nvSpPr>
        <p:spPr>
          <a:xfrm>
            <a:off x="4145293" y="1727113"/>
            <a:ext cx="519764" cy="475828"/>
          </a:xfrm>
          <a:prstGeom prst="wedgeRoundRectCallout">
            <a:avLst>
              <a:gd name="adj1" fmla="val -20833"/>
              <a:gd name="adj2" fmla="val 70591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C000"/>
                </a:solidFill>
              </a:rPr>
              <a:t>!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12D678-A2A5-4A0B-80ED-A4A61A61D5A9}"/>
              </a:ext>
            </a:extLst>
          </p:cNvPr>
          <p:cNvSpPr txBox="1"/>
          <p:nvPr/>
        </p:nvSpPr>
        <p:spPr>
          <a:xfrm>
            <a:off x="2203062" y="3323723"/>
            <a:ext cx="316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마을 퀘스트를 통한 </a:t>
            </a:r>
            <a:r>
              <a:rPr lang="ko-KR" altLang="en-US" sz="1200"/>
              <a:t>업적 달성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5571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F04E4-A504-4E05-98E4-99959383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중간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DD816-AE5D-4604-BE8E-0F3F9CF41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플레이 기획 </a:t>
            </a:r>
            <a:r>
              <a:rPr lang="en-US" altLang="ko-KR" dirty="0"/>
              <a:t>&amp; </a:t>
            </a:r>
            <a:r>
              <a:rPr lang="ko-KR" altLang="en-US" dirty="0"/>
              <a:t>차별 요소 기획</a:t>
            </a: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BF9348BD-DDF0-4848-942B-CE14D80E66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9989537"/>
              </p:ext>
            </p:extLst>
          </p:nvPr>
        </p:nvGraphicFramePr>
        <p:xfrm>
          <a:off x="419100" y="927166"/>
          <a:ext cx="11315700" cy="2440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5806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플레이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185966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단순한 조작을 통해 플랫폼의 단점을 보완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유저를 도와주는 보조 기능을 활용해 원활한 게임 플레이가 가능함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유저는 두개의 아이템을 바꿔가며 전투를 할 수 있으며 무기의 클래스가 두 종류이다</a:t>
                      </a:r>
                      <a:r>
                        <a:rPr lang="en-US" altLang="ko-KR" sz="1400" dirty="0"/>
                        <a:t>.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던전 속 돌발 상황에 유저가 즉각적으로 대처할 수 있도록 하는 것이 목적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무기의 등급과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방 등급에 따른 클리어 보상 차이로 던전 탐험의 동기 부여를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C5D2EF17-91E9-4E65-BD82-1C556D55A4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1168874"/>
              </p:ext>
            </p:extLst>
          </p:nvPr>
        </p:nvGraphicFramePr>
        <p:xfrm>
          <a:off x="419100" y="3440906"/>
          <a:ext cx="11315700" cy="2651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6309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차별요소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202090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시간을 소재로 게임을 진행하는 게임 </a:t>
                      </a:r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점차 줄어가는 생명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정지된 시간에서는 감소하지 않음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몬스터를 공격하면 시간 정지가 해제됨</a:t>
                      </a:r>
                      <a:r>
                        <a:rPr lang="en-US" altLang="ko-KR" sz="1400" dirty="0"/>
                        <a:t> ( </a:t>
                      </a:r>
                      <a:r>
                        <a:rPr lang="ko-KR" altLang="en-US" sz="1400" dirty="0"/>
                        <a:t>초당 약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의 데미지 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정지된 시간을 활용해 공략 방식을 고민할 수 있음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스킬 사용시 체력이 감소함으로 무분별한 스킬 남용을 막고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게임의 긴장감을 고조 시킬 수 있음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기본 회피 스킬을 활용해 제한적인 스킬 사용 대신 공격과 회피를 반복함으로 역동적인 전투가 가능해짐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시간 조종을 주제로 한 스킬을 활용해 게임의 특징을 어필할 수 있음</a:t>
                      </a:r>
                      <a:r>
                        <a:rPr lang="en-US" altLang="ko-KR" sz="1400" dirty="0"/>
                        <a:t> ( </a:t>
                      </a:r>
                      <a:r>
                        <a:rPr lang="ko-KR" altLang="en-US" sz="1400" dirty="0"/>
                        <a:t>기존 </a:t>
                      </a:r>
                      <a:r>
                        <a:rPr lang="ko-KR" altLang="en-US" sz="1400" dirty="0" err="1"/>
                        <a:t>로그라이크와</a:t>
                      </a:r>
                      <a:r>
                        <a:rPr lang="ko-KR" altLang="en-US" sz="1400" dirty="0"/>
                        <a:t> 다른 스타일의 전투 진행 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퀘스트와 업적을 통해 반복플레이의 지루함과 던전 탐험의 즐거움 더욱 크게 만들 수 있음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33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67D5E-8C12-4394-8BB7-0EE399FB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간략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19EAB8-0F2F-4423-9FB0-7D93313D95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간략한 기획게임 설명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6C17402-FB8A-4BEE-A4C1-63A57A1DB4CC}"/>
              </a:ext>
            </a:extLst>
          </p:cNvPr>
          <p:cNvGrpSpPr/>
          <p:nvPr/>
        </p:nvGrpSpPr>
        <p:grpSpPr>
          <a:xfrm>
            <a:off x="722422" y="1013931"/>
            <a:ext cx="5079046" cy="2856138"/>
            <a:chOff x="588987" y="1502268"/>
            <a:chExt cx="3760291" cy="2114552"/>
          </a:xfrm>
        </p:grpSpPr>
        <p:pic>
          <p:nvPicPr>
            <p:cNvPr id="5" name="그림 4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5526632B-5317-4174-83E0-4CE50F462A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3" t="12763" r="12763" b="12763"/>
            <a:stretch/>
          </p:blipFill>
          <p:spPr>
            <a:xfrm>
              <a:off x="588987" y="1502268"/>
              <a:ext cx="3760291" cy="2114552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EF1E225-F988-4E17-8770-7A4F3E34D746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77EBA33-F5CF-4600-94BB-4806AE491E99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84E12CA-FAA7-4AD6-BC22-0CA53579E4D9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6C7C4DD-9C07-43B3-8EC6-1EDB540A912E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1A5F90E-B8C5-4A69-AFE2-1CCA8D21F6CC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1B1E854-BB5F-435F-BF89-AAA91DFBB6A9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6A80B6-E027-4D11-B0E7-1AE961499A3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414B5B-47C9-4807-9B49-F6885439C799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C1E9F3-8BA5-4FF2-9D40-07FEA8C1B8C2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FB942E2-3F4A-468B-AE0D-7DA31AE40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51428"/>
              </p:ext>
            </p:extLst>
          </p:nvPr>
        </p:nvGraphicFramePr>
        <p:xfrm>
          <a:off x="457197" y="4005408"/>
          <a:ext cx="5609495" cy="2131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3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023696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4017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4017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4017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9264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게임 난이도를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캐릭터 육성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통해 완화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시간을 조종하는 스킬 액션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디자인으로 시각적 차별화 부여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16" name="표 8">
            <a:extLst>
              <a:ext uri="{FF2B5EF4-FFF2-40B4-BE49-F238E27FC236}">
                <a16:creationId xmlns:a16="http://schemas.microsoft.com/office/drawing/2014/main" id="{CB73AD3C-54D3-4ADB-8488-239113FAD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82676"/>
              </p:ext>
            </p:extLst>
          </p:nvPr>
        </p:nvGraphicFramePr>
        <p:xfrm>
          <a:off x="6096001" y="892724"/>
          <a:ext cx="5632938" cy="5244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989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37275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플랫폼에 맞춰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조작의 간소화</a:t>
                      </a:r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플레이하던 유저를 타겟으로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새로운 액션을 경험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하도록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37275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392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E3E09-09C4-444D-903E-98D2867D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스토리 컨셉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78A2B3-8588-4715-AD66-C57A877DA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스토리텔링 방식</a:t>
            </a:r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DC0F76C7-6089-4868-920D-CB4DE855D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145652"/>
              </p:ext>
            </p:extLst>
          </p:nvPr>
        </p:nvGraphicFramePr>
        <p:xfrm>
          <a:off x="417711" y="806824"/>
          <a:ext cx="11356577" cy="5493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0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74712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16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텍스트와 함께 사용되어 게임 내 스토리를 보다 정확하게 전달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텍스트를 활용한 캐릭터 대사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게임 </a:t>
                      </a:r>
                      <a:r>
                        <a:rPr lang="en-US" altLang="ko-KR" sz="1100" dirty="0"/>
                        <a:t>BGM, </a:t>
                      </a:r>
                      <a:r>
                        <a:rPr lang="ko-KR" altLang="en-US" sz="1100" dirty="0"/>
                        <a:t>공간 효과음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타격음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정리 상호작용 음</a:t>
                      </a:r>
                      <a:endParaRPr lang="en-US" altLang="ko-KR" sz="1100" dirty="0"/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831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말 풍선을 이용해 캐릭터의 대사를 표현</a:t>
                      </a:r>
                      <a:endParaRPr lang="en-US" altLang="ko-KR" sz="1100" dirty="0"/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주 스토리 전달 방식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화면 아래에 텍스트 칸을 통해 스토리 전달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게임 플레이 중에 화면에 짧은 글로 유저에게 정보 전달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몬스터와 캐릭터 소리 연출 다르게</a:t>
                      </a:r>
                      <a:endParaRPr lang="en-US" altLang="ko-KR" sz="11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캐릭터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기합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몬스터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포효</a:t>
                      </a:r>
                      <a:endParaRPr lang="en-US" altLang="ko-KR" sz="11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dirty="0"/>
                        <a:t>장소에 맞는 소리 연출 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실험실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물방울 소리 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공장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증기 소리</a:t>
                      </a:r>
                      <a:endParaRPr lang="en-US" altLang="ko-KR" sz="1100" dirty="0"/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일반 공격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스킬 공격 </a:t>
                      </a:r>
                      <a:r>
                        <a:rPr lang="ko-KR" altLang="en-US" sz="1100" dirty="0" err="1"/>
                        <a:t>타격음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체력이 일정 치수 이하로 내려갈 시 경고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사망 시 피드백 효과 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523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가장 보편화된 스토리텔링 방식으로 유저 또한 거부감 없이 받아 들일 수 있음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적절한 </a:t>
                      </a:r>
                      <a:r>
                        <a:rPr lang="ko-KR" altLang="en-US" sz="1200" dirty="0" err="1"/>
                        <a:t>스킵</a:t>
                      </a:r>
                      <a:r>
                        <a:rPr lang="ko-KR" altLang="en-US" sz="1200" dirty="0"/>
                        <a:t> 버튼이 필요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75627" marR="75627" marT="37813" marB="37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75627" marR="75627" marT="37813" marB="37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5545943E-F31E-403A-A159-22BF398AAD72}"/>
              </a:ext>
            </a:extLst>
          </p:cNvPr>
          <p:cNvGrpSpPr/>
          <p:nvPr/>
        </p:nvGrpSpPr>
        <p:grpSpPr>
          <a:xfrm>
            <a:off x="1179185" y="995661"/>
            <a:ext cx="9948783" cy="1445806"/>
            <a:chOff x="1179185" y="1126292"/>
            <a:chExt cx="9948783" cy="1445806"/>
          </a:xfrm>
        </p:grpSpPr>
        <p:pic>
          <p:nvPicPr>
            <p:cNvPr id="6" name="그림 8">
              <a:extLst>
                <a:ext uri="{FF2B5EF4-FFF2-40B4-BE49-F238E27FC236}">
                  <a16:creationId xmlns:a16="http://schemas.microsoft.com/office/drawing/2014/main" id="{F72D874A-E5AE-4C4C-B7B5-5B25520DD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7090" y="1126292"/>
              <a:ext cx="1445807" cy="1445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9">
              <a:extLst>
                <a:ext uri="{FF2B5EF4-FFF2-40B4-BE49-F238E27FC236}">
                  <a16:creationId xmlns:a16="http://schemas.microsoft.com/office/drawing/2014/main" id="{FFE998EF-05A5-48A4-AC89-3817B0CBB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2161" y="1126292"/>
              <a:ext cx="1445807" cy="1445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말풍선: 사각형 7">
              <a:extLst>
                <a:ext uri="{FF2B5EF4-FFF2-40B4-BE49-F238E27FC236}">
                  <a16:creationId xmlns:a16="http://schemas.microsoft.com/office/drawing/2014/main" id="{DCE8A86E-B56B-483C-8B3E-1FB26EBAD45F}"/>
                </a:ext>
              </a:extLst>
            </p:cNvPr>
            <p:cNvSpPr/>
            <p:nvPr/>
          </p:nvSpPr>
          <p:spPr>
            <a:xfrm>
              <a:off x="3581400" y="1237265"/>
              <a:ext cx="2249033" cy="1223861"/>
            </a:xfrm>
            <a:prstGeom prst="wedgeRectCallout">
              <a:avLst>
                <a:gd name="adj1" fmla="val -21421"/>
                <a:gd name="adj2" fmla="val 63383"/>
              </a:avLst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tx1"/>
                  </a:solidFill>
                </a:rPr>
                <a:t>대사</a:t>
              </a:r>
            </a:p>
          </p:txBody>
        </p:sp>
        <p:pic>
          <p:nvPicPr>
            <p:cNvPr id="9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18995373-025E-4084-BBB8-30F317423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185" y="1204502"/>
              <a:ext cx="1488083" cy="128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34978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30607-A031-42CB-84F8-4DDE960FDF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간략한 세계관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과학기술이 고도로 발전한 세계</a:t>
            </a:r>
            <a:endParaRPr lang="en-US" altLang="ko-KR" dirty="0"/>
          </a:p>
          <a:p>
            <a:r>
              <a:rPr lang="ko-KR" altLang="en-US" dirty="0"/>
              <a:t>발전한 과학 기술덕에 </a:t>
            </a:r>
            <a:r>
              <a:rPr lang="ko-KR" altLang="en-US" sz="1400" b="1" dirty="0">
                <a:solidFill>
                  <a:srgbClr val="FF0000"/>
                </a:solidFill>
              </a:rPr>
              <a:t>해당 세계의 사람들은 시간여행을 세계여행처럼 여기며 자유롭게 시간을 이동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고도로 발전한 과학기술 덕에 인간은 더 이상 늙어 죽지 않게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세계의 사람들은 </a:t>
            </a:r>
            <a:r>
              <a:rPr lang="en-US" altLang="ko-KR" dirty="0"/>
              <a:t>10</a:t>
            </a:r>
            <a:r>
              <a:rPr lang="ko-KR" altLang="en-US" dirty="0"/>
              <a:t>대에 성장이 멈춰 영원한 젊음을 유지할 수 있게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시간이 자원으로서 부를 가진 자는 거의 무한에 가까운 삶을 누릴 수 있고</a:t>
            </a:r>
            <a:r>
              <a:rPr lang="en-US" altLang="ko-KR" dirty="0"/>
              <a:t>, </a:t>
            </a:r>
            <a:r>
              <a:rPr lang="ko-KR" altLang="en-US" dirty="0"/>
              <a:t>없는 사람은 일찍이 세상을 떠나게 된다</a:t>
            </a:r>
            <a:r>
              <a:rPr lang="en-US" altLang="ko-KR" dirty="0"/>
              <a:t>. (</a:t>
            </a:r>
            <a:r>
              <a:rPr lang="ko-KR" altLang="en-US" dirty="0"/>
              <a:t>빈부격차 심화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세계관 시간여행 규칙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1) </a:t>
            </a:r>
            <a:r>
              <a:rPr lang="ko-KR" altLang="en-US" dirty="0"/>
              <a:t>특정 시간 이전의 시간대로 이동할 수 없다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2) </a:t>
            </a:r>
            <a:r>
              <a:rPr lang="ko-KR" altLang="en-US" dirty="0"/>
              <a:t>다른 시간대의 물건을 가지고 돌아올 수 없다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3) </a:t>
            </a:r>
            <a:r>
              <a:rPr lang="ko-KR" altLang="en-US" dirty="0"/>
              <a:t>정해진 시간 동안만 이동한 시간대에 머무를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4) </a:t>
            </a:r>
            <a:r>
              <a:rPr lang="ko-KR" altLang="en-US" dirty="0"/>
              <a:t>여권처럼 시간여행 팔찌를 발급받아 시간여행 중에는 항상 착용하고 있어야 한다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추가적인 규칙 설정이 필요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6D239C7-C6A2-4418-9145-6349ED2C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99705D-7C0F-41B9-86B6-00AB3762EB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세계관 설정</a:t>
            </a:r>
          </a:p>
        </p:txBody>
      </p:sp>
      <p:pic>
        <p:nvPicPr>
          <p:cNvPr id="10" name="Picture 2" descr=" ">
            <a:extLst>
              <a:ext uri="{FF2B5EF4-FFF2-40B4-BE49-F238E27FC236}">
                <a16:creationId xmlns:a16="http://schemas.microsoft.com/office/drawing/2014/main" id="{FC6C99F9-C50C-4BE0-B94A-37926961C3B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20" y="863847"/>
            <a:ext cx="1707428" cy="241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시간여행">
            <a:extLst>
              <a:ext uri="{FF2B5EF4-FFF2-40B4-BE49-F238E27FC236}">
                <a16:creationId xmlns:a16="http://schemas.microsoft.com/office/drawing/2014/main" id="{8DEF354A-F230-4D31-B5E4-0D292487D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777" y="859656"/>
            <a:ext cx="3327004" cy="242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7FA2AE-E95F-41C1-AFE2-1448D1510F01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59A8301-371E-4BA5-A1FB-64839F42668B}"/>
              </a:ext>
            </a:extLst>
          </p:cNvPr>
          <p:cNvPicPr>
            <a:picLocks noGrp="1" noChangeAspect="1" noChangeArrowheads="1"/>
          </p:cNvPicPr>
          <p:nvPr>
            <p:ph sz="half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20" y="3637756"/>
            <a:ext cx="20955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6DDD1-EC28-4459-B0D2-FC9B376D0D83}"/>
              </a:ext>
            </a:extLst>
          </p:cNvPr>
          <p:cNvSpPr txBox="1"/>
          <p:nvPr/>
        </p:nvSpPr>
        <p:spPr>
          <a:xfrm>
            <a:off x="2656142" y="3595950"/>
            <a:ext cx="3267639" cy="25551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타임 </a:t>
            </a:r>
            <a:r>
              <a:rPr lang="ko-KR" altLang="en-US" sz="1200" dirty="0" err="1"/>
              <a:t>페러독스를</a:t>
            </a:r>
            <a:r>
              <a:rPr lang="ko-KR" altLang="en-US" sz="1200" dirty="0"/>
              <a:t> 막기 위해 몇가지 시간여행 규칙이 필요하다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예를 들어 미래에 누군가가 과거에 타임머신을 발명한 사람에게 타임머신을 만들지 말라고 말하면 이후 현재의 타임머신은 존재할 수 없는 것이 되어</a:t>
            </a:r>
            <a:r>
              <a:rPr lang="en-US" altLang="ko-KR" sz="1200" dirty="0"/>
              <a:t> </a:t>
            </a:r>
            <a:r>
              <a:rPr lang="ko-KR" altLang="en-US" sz="1200" dirty="0"/>
              <a:t>사라지게 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모순적인 상황을 막기 위해 세계관 전체적인 규칙이 필요하다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9683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30607-A031-42CB-84F8-4DDE960FDF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시간 여행 팔찌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시간여행시 필요한 팔찌</a:t>
            </a:r>
            <a:r>
              <a:rPr lang="en-US" altLang="ko-KR" dirty="0"/>
              <a:t>, </a:t>
            </a:r>
            <a:r>
              <a:rPr lang="ko-KR" altLang="en-US" dirty="0"/>
              <a:t>팔찌에 시간을 충전하는 방식으로 사용된다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팔찌화면에 해당 시간대에 머무를 수 있는 남은 시간이 출력됨</a:t>
            </a:r>
            <a:endParaRPr lang="en-US" altLang="ko-KR" dirty="0"/>
          </a:p>
          <a:p>
            <a:r>
              <a:rPr lang="ko-KR" altLang="en-US" dirty="0"/>
              <a:t>자체적으로 시간이동이 가능하며</a:t>
            </a:r>
            <a:r>
              <a:rPr lang="en-US" altLang="ko-KR" dirty="0"/>
              <a:t>, </a:t>
            </a:r>
            <a:r>
              <a:rPr lang="ko-KR" altLang="en-US" dirty="0"/>
              <a:t>저장된 시간을 모두 소진하면 원래 있던 시간대로 이동하게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</a:t>
            </a:r>
            <a:r>
              <a:rPr lang="en-US" altLang="ko-KR" dirty="0"/>
              <a:t>GPS</a:t>
            </a:r>
            <a:r>
              <a:rPr lang="ko-KR" altLang="en-US" dirty="0"/>
              <a:t>기능이 있어 추적이 가능하다</a:t>
            </a:r>
            <a:r>
              <a:rPr lang="en-US" altLang="ko-KR" dirty="0"/>
              <a:t>, </a:t>
            </a:r>
            <a:r>
              <a:rPr lang="ko-KR" altLang="en-US" dirty="0"/>
              <a:t>스토리에서 범인을 추적하는데 사용됨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시간 관리 지구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시간여행을 관리하는 기관</a:t>
            </a:r>
            <a:endParaRPr lang="en-US" altLang="ko-KR" dirty="0"/>
          </a:p>
          <a:p>
            <a:r>
              <a:rPr lang="ko-KR" altLang="en-US" dirty="0"/>
              <a:t>팔찌에 시간을 충전해주기도 하며</a:t>
            </a:r>
            <a:r>
              <a:rPr lang="en-US" altLang="ko-KR" dirty="0"/>
              <a:t>,</a:t>
            </a:r>
            <a:r>
              <a:rPr lang="ko-KR" altLang="en-US" dirty="0"/>
              <a:t> 여행객이 시간여행 규칙을 어기지 않도록 모니터링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사건사고가 빈번해 항상 진압 팀이 대기 중</a:t>
            </a:r>
            <a:endParaRPr lang="en-US" altLang="ko-KR" dirty="0"/>
          </a:p>
          <a:p>
            <a:r>
              <a:rPr lang="ko-KR" altLang="en-US" dirty="0"/>
              <a:t>진압 요원과 통신을 위해 지휘실을 만들어 둠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진압 요원이 사용하는 시간 팔찌는 특수한 기능이 추가된 전투 진압용 팔찌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6D239C7-C6A2-4418-9145-6349ED2C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99705D-7C0F-41B9-86B6-00AB3762EB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세계관 컨셉</a:t>
            </a:r>
          </a:p>
        </p:txBody>
      </p:sp>
      <p:pic>
        <p:nvPicPr>
          <p:cNvPr id="7" name="Picture 2" descr="Student Children Digital LED Sport Watch Silicon Gel Bracelet">
            <a:extLst>
              <a:ext uri="{FF2B5EF4-FFF2-40B4-BE49-F238E27FC236}">
                <a16:creationId xmlns:a16="http://schemas.microsoft.com/office/drawing/2014/main" id="{6453C81C-9FD0-40B6-A96F-C4C2AFACC9F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86" y="1179707"/>
            <a:ext cx="1787136" cy="178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vatar Poster Collection: 30+ Exciting Posters For The Sci-Fi Lovers!">
            <a:extLst>
              <a:ext uri="{FF2B5EF4-FFF2-40B4-BE49-F238E27FC236}">
                <a16:creationId xmlns:a16="http://schemas.microsoft.com/office/drawing/2014/main" id="{0EB428E5-F604-4C66-BDC5-4E7BA5F85E26}"/>
              </a:ext>
            </a:extLst>
          </p:cNvPr>
          <p:cNvPicPr>
            <a:picLocks noGrp="1" noChangeAspect="1" noChangeArrowheads="1"/>
          </p:cNvPicPr>
          <p:nvPr>
            <p:ph sz="half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7" b="27411"/>
          <a:stretch/>
        </p:blipFill>
        <p:spPr bwMode="auto">
          <a:xfrm>
            <a:off x="870535" y="3482447"/>
            <a:ext cx="3246367" cy="276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B649A1-781B-4A2B-B6F0-F2E74164FF16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BE982DC-332F-4D57-AC74-4ABFAB8DF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840" y="882926"/>
            <a:ext cx="1072773" cy="107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같음 기호 8">
            <a:extLst>
              <a:ext uri="{FF2B5EF4-FFF2-40B4-BE49-F238E27FC236}">
                <a16:creationId xmlns:a16="http://schemas.microsoft.com/office/drawing/2014/main" id="{CBF954E9-A476-4055-82D7-E820922B1E1B}"/>
              </a:ext>
            </a:extLst>
          </p:cNvPr>
          <p:cNvSpPr/>
          <p:nvPr/>
        </p:nvSpPr>
        <p:spPr>
          <a:xfrm>
            <a:off x="2224705" y="1597794"/>
            <a:ext cx="684196" cy="684196"/>
          </a:xfrm>
          <a:prstGeom prst="mathEqual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9DC4D1-F3CF-4A38-8ABD-184258279F41}"/>
              </a:ext>
            </a:extLst>
          </p:cNvPr>
          <p:cNvGrpSpPr/>
          <p:nvPr/>
        </p:nvGrpSpPr>
        <p:grpSpPr>
          <a:xfrm>
            <a:off x="4405526" y="2047643"/>
            <a:ext cx="1614273" cy="1073785"/>
            <a:chOff x="3897692" y="976396"/>
            <a:chExt cx="1614273" cy="107378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55EA1DC-100F-4493-A98E-ED0A80A3E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7692" y="976396"/>
              <a:ext cx="1073785" cy="1073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934ED6-3834-4301-8A88-4B44248A1E92}"/>
                </a:ext>
              </a:extLst>
            </p:cNvPr>
            <p:cNvSpPr txBox="1"/>
            <p:nvPr/>
          </p:nvSpPr>
          <p:spPr>
            <a:xfrm>
              <a:off x="4735790" y="1703765"/>
              <a:ext cx="7761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시간 </a:t>
              </a:r>
              <a:r>
                <a:rPr lang="en-US" altLang="ko-KR" sz="1200" dirty="0"/>
                <a:t>GPS</a:t>
              </a:r>
              <a:endParaRPr lang="ko-KR" alt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A0D0AAD-4472-45AB-B090-71F8DB0001CF}"/>
              </a:ext>
            </a:extLst>
          </p:cNvPr>
          <p:cNvSpPr txBox="1"/>
          <p:nvPr/>
        </p:nvSpPr>
        <p:spPr>
          <a:xfrm>
            <a:off x="4225209" y="1678700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스톱워치 기능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5C031F-9D94-4672-8001-71372906938F}"/>
              </a:ext>
            </a:extLst>
          </p:cNvPr>
          <p:cNvGrpSpPr/>
          <p:nvPr/>
        </p:nvGrpSpPr>
        <p:grpSpPr>
          <a:xfrm>
            <a:off x="3000031" y="2048655"/>
            <a:ext cx="1642921" cy="1072773"/>
            <a:chOff x="2872536" y="2048655"/>
            <a:chExt cx="1642921" cy="1072773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F5978133-8BD2-47A7-90C9-F85EEC1D3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2536" y="2048655"/>
              <a:ext cx="1072773" cy="1072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78DF14-5C44-43EC-80C8-4D7ED19CF506}"/>
                </a:ext>
              </a:extLst>
            </p:cNvPr>
            <p:cNvSpPr txBox="1"/>
            <p:nvPr/>
          </p:nvSpPr>
          <p:spPr>
            <a:xfrm>
              <a:off x="3679972" y="2844429"/>
              <a:ext cx="8354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시간 여행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D60D71-556B-4A36-9437-68A8431FE39E}"/>
              </a:ext>
            </a:extLst>
          </p:cNvPr>
          <p:cNvSpPr txBox="1"/>
          <p:nvPr/>
        </p:nvSpPr>
        <p:spPr>
          <a:xfrm>
            <a:off x="4216040" y="5836574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시간 관리국 통제실</a:t>
            </a:r>
          </a:p>
        </p:txBody>
      </p:sp>
    </p:spTree>
    <p:extLst>
      <p:ext uri="{BB962C8B-B14F-4D97-AF65-F5344CB8AC3E}">
        <p14:creationId xmlns:p14="http://schemas.microsoft.com/office/powerpoint/2010/main" val="2317216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30607-A031-42CB-84F8-4DDE960FDF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스토리 컨셉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시간 관리국 </a:t>
            </a:r>
            <a:r>
              <a:rPr lang="ko-KR" altLang="en-US" dirty="0" err="1"/>
              <a:t>진압팀</a:t>
            </a:r>
            <a:r>
              <a:rPr lang="ko-KR" altLang="en-US" dirty="0"/>
              <a:t> 소속</a:t>
            </a:r>
            <a:endParaRPr lang="en-US" altLang="ko-KR" dirty="0"/>
          </a:p>
          <a:p>
            <a:r>
              <a:rPr lang="ko-KR" altLang="en-US" dirty="0"/>
              <a:t>최근 시간을 강탈해 이동 금지된 과거 시간대로 이동한 범죄조직을 체포하기 위한 팀에 소속되어 작전을 수행하게 됨</a:t>
            </a:r>
            <a:endParaRPr lang="en-US" altLang="ko-KR" dirty="0"/>
          </a:p>
          <a:p>
            <a:r>
              <a:rPr lang="ko-KR" altLang="en-US" dirty="0"/>
              <a:t>범인들이 시간을 강탈한 탓에 매우 소량의 시간만 가지고 작전을 진행해야 한다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작전을 진행하며 범인들이 소지한 시간을 빼앗아 작전을 지속</a:t>
            </a:r>
            <a:r>
              <a:rPr lang="ko-KR" altLang="en-US" dirty="0"/>
              <a:t>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팔찌를 통해 지휘통제실과 지속적으로 통화를 하며 위급상황시 팔찌를 활용해 본래 시간대로 돌아간다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특수 제작된 전투용 팔찌로 이동한 시간대에서 자유롭게 시간을 조종함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디자인 컨셉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SF </a:t>
            </a:r>
            <a:r>
              <a:rPr lang="ko-KR" altLang="en-US" dirty="0"/>
              <a:t>느낌의 전투복을 </a:t>
            </a:r>
            <a:r>
              <a:rPr lang="en-US" altLang="ko-KR" dirty="0"/>
              <a:t>SD </a:t>
            </a:r>
            <a:r>
              <a:rPr lang="ko-KR" altLang="en-US" dirty="0"/>
              <a:t>캐릭터의 몸체로 디자인</a:t>
            </a:r>
            <a:r>
              <a:rPr lang="en-US" altLang="ko-KR" dirty="0"/>
              <a:t>, </a:t>
            </a:r>
            <a:r>
              <a:rPr lang="ko-KR" altLang="en-US" dirty="0"/>
              <a:t>대신 얼굴은 보이도록 </a:t>
            </a:r>
            <a:endParaRPr lang="en-US" altLang="ko-KR" dirty="0"/>
          </a:p>
          <a:p>
            <a:r>
              <a:rPr lang="ko-KR" altLang="en-US" dirty="0"/>
              <a:t>세계관과 연관된 다양한 옷차림을 만들어 코스튬으로 판매할 예정</a:t>
            </a:r>
            <a:endParaRPr lang="en-US" altLang="ko-KR" dirty="0"/>
          </a:p>
          <a:p>
            <a:r>
              <a:rPr lang="ko-KR" altLang="en-US" dirty="0" err="1"/>
              <a:t>던그리드의</a:t>
            </a:r>
            <a:r>
              <a:rPr lang="ko-KR" altLang="en-US" dirty="0"/>
              <a:t> 주인공 용병과 비슷한 방식으로 캐릭터 디자인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6D239C7-C6A2-4418-9145-6349ED2C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99705D-7C0F-41B9-86B6-00AB3762EB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주인공 컨셉</a:t>
            </a:r>
          </a:p>
        </p:txBody>
      </p:sp>
      <p:pic>
        <p:nvPicPr>
          <p:cNvPr id="8" name="Picture 2" descr=" ">
            <a:extLst>
              <a:ext uri="{FF2B5EF4-FFF2-40B4-BE49-F238E27FC236}">
                <a16:creationId xmlns:a16="http://schemas.microsoft.com/office/drawing/2014/main" id="{C6407AF7-355D-4DF7-B43B-222322ABBAC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3" t="6439" b="7198"/>
          <a:stretch>
            <a:fillRect/>
          </a:stretch>
        </p:blipFill>
        <p:spPr bwMode="auto">
          <a:xfrm>
            <a:off x="603064" y="920168"/>
            <a:ext cx="1389966" cy="208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5" descr="남자, 쥐고있는, 물, 착용이(가) 표시된 사진&#10;&#10;자동 생성된 설명">
            <a:extLst>
              <a:ext uri="{FF2B5EF4-FFF2-40B4-BE49-F238E27FC236}">
                <a16:creationId xmlns:a16="http://schemas.microsoft.com/office/drawing/2014/main" id="{27A22E82-0C96-4EFC-A4A7-1D1232438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281" y="712771"/>
            <a:ext cx="1736317" cy="245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6" descr="실외, 남자, 눈, 쥐고있는이(가) 표시된 사진&#10;&#10;자동 생성된 설명">
            <a:extLst>
              <a:ext uri="{FF2B5EF4-FFF2-40B4-BE49-F238E27FC236}">
                <a16:creationId xmlns:a16="http://schemas.microsoft.com/office/drawing/2014/main" id="{474CBDCE-5809-4C69-9DDA-023D4B2E21B7}"/>
              </a:ext>
            </a:extLst>
          </p:cNvPr>
          <p:cNvPicPr>
            <a:picLocks noGrp="1" noChangeAspect="1" noChangeArrowheads="1"/>
          </p:cNvPicPr>
          <p:nvPr>
            <p:ph sz="half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083" y="713494"/>
            <a:ext cx="1736317" cy="2452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A969FD-739E-4015-AD60-7580BF9AA257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E8C9D8-6130-4C80-842D-6011807D2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3" t="47331" r="48211" b="37432"/>
          <a:stretch/>
        </p:blipFill>
        <p:spPr bwMode="auto">
          <a:xfrm>
            <a:off x="838200" y="3679235"/>
            <a:ext cx="3025258" cy="236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AF26E-51BC-4632-B6EA-CB89D8FC185F}"/>
              </a:ext>
            </a:extLst>
          </p:cNvPr>
          <p:cNvSpPr txBox="1"/>
          <p:nvPr/>
        </p:nvSpPr>
        <p:spPr>
          <a:xfrm>
            <a:off x="4133590" y="5765533"/>
            <a:ext cx="1431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(</a:t>
            </a:r>
            <a:r>
              <a:rPr lang="ko-KR" altLang="en-US" sz="1100" dirty="0" err="1"/>
              <a:t>던그리드의</a:t>
            </a:r>
            <a:r>
              <a:rPr lang="ko-KR" altLang="en-US" sz="1100" dirty="0"/>
              <a:t> 주인공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E399CB-26DC-4648-937C-B25121B0BF65}"/>
              </a:ext>
            </a:extLst>
          </p:cNvPr>
          <p:cNvSpPr txBox="1"/>
          <p:nvPr/>
        </p:nvSpPr>
        <p:spPr>
          <a:xfrm>
            <a:off x="4849491" y="2744828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주인공 컨셉</a:t>
            </a:r>
          </a:p>
        </p:txBody>
      </p:sp>
    </p:spTree>
    <p:extLst>
      <p:ext uri="{BB962C8B-B14F-4D97-AF65-F5344CB8AC3E}">
        <p14:creationId xmlns:p14="http://schemas.microsoft.com/office/powerpoint/2010/main" val="305114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30607-A031-42CB-84F8-4DDE960FDF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간략한 스토리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미래 범죄조직의 멤버들</a:t>
            </a:r>
            <a:endParaRPr lang="en-US" altLang="ko-KR" dirty="0"/>
          </a:p>
          <a:p>
            <a:r>
              <a:rPr lang="ko-KR" altLang="en-US" dirty="0"/>
              <a:t>시간 여행을 통해 과거에서 미래의 암울한 자신의 처지를 바꾸려고 함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그들의 행동들 때문에 주인공이 사는 시간대에 많은 위험이 발생함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dirty="0"/>
              <a:t>대표적으로 다수의 사람이 원불명의 실종사건이 발생하고 하늘을 날던 비행기가 기장의 존재가 사라지며 땅으로 추락하는 등 사건사고가 발생함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디자인 컨셉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전투를 위해 </a:t>
            </a:r>
            <a:r>
              <a:rPr lang="ko-KR" altLang="en-US" sz="1400" b="1" dirty="0">
                <a:solidFill>
                  <a:srgbClr val="FF0000"/>
                </a:solidFill>
              </a:rPr>
              <a:t>신체를 개조한 조직원</a:t>
            </a:r>
            <a:r>
              <a:rPr lang="ko-KR" altLang="en-US" dirty="0"/>
              <a:t>도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조직원은 그들의 상징인 중절모에 검은 양복을 입고 다닌다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6D239C7-C6A2-4418-9145-6349ED2C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99705D-7C0F-41B9-86B6-00AB3762EB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몬스터 컨셉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1FF302-A864-461B-B90C-1E48A488992F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 ">
            <a:extLst>
              <a:ext uri="{FF2B5EF4-FFF2-40B4-BE49-F238E27FC236}">
                <a16:creationId xmlns:a16="http://schemas.microsoft.com/office/drawing/2014/main" id="{E103A771-8D60-472F-A292-4B585B643F5D}"/>
              </a:ext>
            </a:extLst>
          </p:cNvPr>
          <p:cNvPicPr>
            <a:picLocks noGrp="1" noChangeAspect="1" noChangeArrowheads="1"/>
          </p:cNvPicPr>
          <p:nvPr>
            <p:ph sz="half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9" r="27896"/>
          <a:stretch/>
        </p:blipFill>
        <p:spPr bwMode="auto">
          <a:xfrm>
            <a:off x="558794" y="3502819"/>
            <a:ext cx="2112424" cy="276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재즈(스팀펑크)나 EDM 중간보스급으로 어떠냐">
            <a:extLst>
              <a:ext uri="{FF2B5EF4-FFF2-40B4-BE49-F238E27FC236}">
                <a16:creationId xmlns:a16="http://schemas.microsoft.com/office/drawing/2014/main" id="{3C033F1E-5E48-4790-8F76-EA9E46790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1" r="4925"/>
          <a:stretch/>
        </p:blipFill>
        <p:spPr bwMode="auto">
          <a:xfrm>
            <a:off x="2858524" y="3504093"/>
            <a:ext cx="1223448" cy="277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rrr by DarkEnter">
            <a:extLst>
              <a:ext uri="{FF2B5EF4-FFF2-40B4-BE49-F238E27FC236}">
                <a16:creationId xmlns:a16="http://schemas.microsoft.com/office/drawing/2014/main" id="{A79C42EA-999D-4385-804E-69FCB6FBF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278" y="3502443"/>
            <a:ext cx="1665854" cy="276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Sniper girl, cityscape, anime girl, art, 720x1280 wallpaper">
            <a:extLst>
              <a:ext uri="{FF2B5EF4-FFF2-40B4-BE49-F238E27FC236}">
                <a16:creationId xmlns:a16="http://schemas.microsoft.com/office/drawing/2014/main" id="{079DFCAA-83D9-4671-9E52-4CCFACB42D5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" b="24502"/>
          <a:stretch/>
        </p:blipFill>
        <p:spPr bwMode="auto">
          <a:xfrm>
            <a:off x="558794" y="863600"/>
            <a:ext cx="1990485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are to DM">
            <a:extLst>
              <a:ext uri="{FF2B5EF4-FFF2-40B4-BE49-F238E27FC236}">
                <a16:creationId xmlns:a16="http://schemas.microsoft.com/office/drawing/2014/main" id="{79B6A960-832C-44F7-AEF1-0AEB6D9F0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6" b="19448"/>
          <a:stretch/>
        </p:blipFill>
        <p:spPr bwMode="auto">
          <a:xfrm>
            <a:off x="3058159" y="859655"/>
            <a:ext cx="2876973" cy="256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048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B7257-A19E-4E63-9D56-C49B43CEC3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게임 초기 스토리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오랜만에 휴가를 나온 주인공에게 급하게 출동명령이 내려와 시간관리국에 주인공이 도착하면서 이야기가 시작한다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주인공이 도착했을 때 이미 사건은 크게 번졌고</a:t>
            </a:r>
            <a:r>
              <a:rPr lang="en-US" altLang="ko-KR" dirty="0"/>
              <a:t>, </a:t>
            </a:r>
            <a:r>
              <a:rPr lang="ko-KR" altLang="en-US" dirty="0"/>
              <a:t>범인들은 사라진 이후였다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관리국으로 돌아온 주인공은 국제 수배된 범죄조직이 시간관리국에 저장된 시간을 훔쳐 금지된 과거로 시간이동을 했다는 소식을 듣게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관리국에 저장된 남은 시간은 없고</a:t>
            </a:r>
            <a:r>
              <a:rPr lang="en-US" altLang="ko-KR" dirty="0"/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작전을 수행할 충분한 시간을 가진 사람은 주인공 뿐이었다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dirty="0"/>
              <a:t>지체하는 사이 범죄자들이 바꾼 과거로 인해 현재는 대 공황상태에 빠지게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사랑하는 여자친구를 잃은 주인공은 일을 지체하는 순간 돌이킬 수 없을 것이라 판단해 혼자 시간이동을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관리국에서 </a:t>
            </a:r>
            <a:r>
              <a:rPr lang="ko-KR" altLang="en-US" sz="1400" b="1" dirty="0">
                <a:solidFill>
                  <a:srgbClr val="FF0000"/>
                </a:solidFill>
              </a:rPr>
              <a:t>서포트 해주는 동료의 도움을 받아 범죄자들을 찾아 빼앗긴 시간을 회수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체포하는 임무를 수행</a:t>
            </a:r>
            <a:r>
              <a:rPr lang="ko-KR" altLang="en-US" dirty="0"/>
              <a:t>하게 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06899F6-C64F-41A4-86E3-BE38789C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9DE395-9CAC-413F-B87F-C93E49D8CB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881EC6-7FD0-4518-888C-DFF115BA63DE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Picture 2" descr=" ">
            <a:extLst>
              <a:ext uri="{FF2B5EF4-FFF2-40B4-BE49-F238E27FC236}">
                <a16:creationId xmlns:a16="http://schemas.microsoft.com/office/drawing/2014/main" id="{68D3353C-E732-4E68-9AD7-98591FB73B7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46" b="5449"/>
          <a:stretch/>
        </p:blipFill>
        <p:spPr bwMode="auto">
          <a:xfrm>
            <a:off x="1355578" y="973479"/>
            <a:ext cx="3847498" cy="184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397681-EB14-4F1F-8A89-8CF14CBEF9C3}"/>
              </a:ext>
            </a:extLst>
          </p:cNvPr>
          <p:cNvSpPr txBox="1"/>
          <p:nvPr/>
        </p:nvSpPr>
        <p:spPr>
          <a:xfrm>
            <a:off x="2536175" y="2877897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주인공의 긴급 출동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695AE1-791A-4C18-A594-5D51E0437EA4}"/>
              </a:ext>
            </a:extLst>
          </p:cNvPr>
          <p:cNvSpPr txBox="1"/>
          <p:nvPr/>
        </p:nvSpPr>
        <p:spPr>
          <a:xfrm>
            <a:off x="986071" y="5717786"/>
            <a:ext cx="4586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여자친구를 잃고 홀로 범죄자를 체포하러 시간여행을 하는 주인공</a:t>
            </a:r>
          </a:p>
        </p:txBody>
      </p:sp>
      <p:pic>
        <p:nvPicPr>
          <p:cNvPr id="30" name="Picture 10" descr="토니스타크 아이언맨 자비스에 대한 이미지 검색결과">
            <a:extLst>
              <a:ext uri="{FF2B5EF4-FFF2-40B4-BE49-F238E27FC236}">
                <a16:creationId xmlns:a16="http://schemas.microsoft.com/office/drawing/2014/main" id="{AF7E847D-4BCB-4C9A-BEA5-42EDBD8B9388}"/>
              </a:ext>
            </a:extLst>
          </p:cNvPr>
          <p:cNvPicPr>
            <a:picLocks noGrp="1" noChangeAspect="1" noChangeArrowheads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78" y="3180379"/>
            <a:ext cx="3847498" cy="256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461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067F7E6-4E68-4A90-9C4B-E77FE78B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중간 정리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391557-DEA4-4B8A-B175-7772DAEE6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스토리 컨셉</a:t>
            </a: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507B3C4B-764B-48BA-8E66-FD04D44CE2D5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668440043"/>
              </p:ext>
            </p:extLst>
          </p:nvPr>
        </p:nvGraphicFramePr>
        <p:xfrm>
          <a:off x="419100" y="788988"/>
          <a:ext cx="11315700" cy="2440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5806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스토리 </a:t>
                      </a:r>
                      <a:r>
                        <a:rPr lang="ko-KR" altLang="en-US" sz="1600" dirty="0" err="1"/>
                        <a:t>텔링</a:t>
                      </a:r>
                      <a:r>
                        <a:rPr lang="ko-KR" altLang="en-US" sz="1600" dirty="0"/>
                        <a:t>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185966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캐릭터의 디자인과 대사 말풍선을 통한 세계관 전달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소리와 특수효과를 활용해 게임의 몰입감과 조작감을 추가 부여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적절한 특수효과와 캐릭터 디자인은 세계관에 몰입할 수 있게 해주는 좋은 요소로 작용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264C3669-FDCB-442F-A5ED-DCBBE3864D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812395"/>
              </p:ext>
            </p:extLst>
          </p:nvPr>
        </p:nvGraphicFramePr>
        <p:xfrm>
          <a:off x="419100" y="3697288"/>
          <a:ext cx="11315700" cy="2651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6309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스토리 컨셉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202090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시간 여행이 원활하게 진행되는 미래 세계관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미래 세계에서 과거로 이동해 미래를 바꾸어 세상에 혼란을 주는 범죄조직</a:t>
                      </a:r>
                      <a:endParaRPr lang="en-US" altLang="ko-KR" sz="14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/>
                        <a:t>범죄조직 때문에 사랑하는 사람을 잃은 주인공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그들을 체포하여 혼란의 도시를 구하기 위한 시간여행을 감행</a:t>
                      </a:r>
                      <a:endParaRPr lang="en-US" altLang="ko-KR" sz="14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/>
                        <a:t>주인공을 돕는 동료 서포터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범인의 위치와 이동한 시간대를 추적해 정보로 전달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/>
                        <a:t>특수 제작된 팔찌 덕에 자유롭게 시간을 조종할 수 있는 주인공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348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795171"/>
              </p:ext>
            </p:extLst>
          </p:nvPr>
        </p:nvGraphicFramePr>
        <p:xfrm>
          <a:off x="419100" y="785813"/>
          <a:ext cx="11323722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2413582143"/>
                    </a:ext>
                  </a:extLst>
                </a:gridCol>
                <a:gridCol w="4604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세계관을 간략하게 설명한다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제 </a:t>
                      </a:r>
                      <a:r>
                        <a:rPr lang="en-US" altLang="ko-KR" sz="1300" dirty="0"/>
                        <a:t>3</a:t>
                      </a:r>
                      <a:r>
                        <a:rPr lang="ko-KR" altLang="en-US" sz="1300" dirty="0"/>
                        <a:t>자의 시점으로 세계관을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 err="1"/>
                        <a:t>나래이션을</a:t>
                      </a:r>
                      <a:r>
                        <a:rPr lang="ko-KR" altLang="en-US" sz="1300" dirty="0"/>
                        <a:t> 통해 </a:t>
                      </a:r>
                      <a:r>
                        <a:rPr lang="en-US" altLang="ko-KR" sz="1300" dirty="0"/>
                        <a:t>SF </a:t>
                      </a:r>
                      <a:r>
                        <a:rPr lang="ko-KR" altLang="en-US" sz="1300" dirty="0"/>
                        <a:t>세계관 느낌을 강조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다음 </a:t>
                      </a:r>
                      <a:r>
                        <a:rPr lang="ko-KR" altLang="en-US" sz="1300" dirty="0" err="1"/>
                        <a:t>씬으로</a:t>
                      </a:r>
                      <a:r>
                        <a:rPr lang="ko-KR" altLang="en-US" sz="1300" dirty="0"/>
                        <a:t> 주인공의 시점으로 이동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게임의 전체 세계관 설명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dirty="0"/>
                        <a:t>게임의 전체 분위기 설명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B051BA-2B6C-4B4A-877D-366206393075}"/>
              </a:ext>
            </a:extLst>
          </p:cNvPr>
          <p:cNvSpPr/>
          <p:nvPr/>
        </p:nvSpPr>
        <p:spPr>
          <a:xfrm>
            <a:off x="626533" y="1035087"/>
            <a:ext cx="6282267" cy="3342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 일러스트 출력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1 -1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F75D6C-3784-43C0-ABCD-C25D2FF098F7}"/>
              </a:ext>
            </a:extLst>
          </p:cNvPr>
          <p:cNvSpPr/>
          <p:nvPr/>
        </p:nvSpPr>
        <p:spPr>
          <a:xfrm>
            <a:off x="2115491" y="3257973"/>
            <a:ext cx="3304350" cy="1030479"/>
          </a:xfrm>
          <a:prstGeom prst="rect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tx1"/>
                </a:solidFill>
              </a:rPr>
              <a:t>스토리 전달 박스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014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930607"/>
              </p:ext>
            </p:extLst>
          </p:nvPr>
        </p:nvGraphicFramePr>
        <p:xfrm>
          <a:off x="419100" y="785813"/>
          <a:ext cx="11323722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1666101108"/>
                    </a:ext>
                  </a:extLst>
                </a:gridCol>
                <a:gridCol w="4604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이동 조작 방식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구조물과 상호작용하는 방법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여자친구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오빠</a:t>
                      </a:r>
                      <a:r>
                        <a:rPr lang="en-US" altLang="ko-KR" sz="1300" dirty="0"/>
                        <a:t>~ </a:t>
                      </a:r>
                      <a:r>
                        <a:rPr lang="ko-KR" altLang="en-US" sz="1300" dirty="0"/>
                        <a:t>오랜만에 영화 보니까 정말 좋아 </a:t>
                      </a:r>
                      <a:r>
                        <a:rPr lang="ko-KR" altLang="en-US" sz="1300" dirty="0" err="1"/>
                        <a:t>그치</a:t>
                      </a:r>
                      <a:r>
                        <a:rPr lang="en-US" altLang="ko-KR" sz="1300" dirty="0"/>
                        <a:t>?”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주인공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응</a:t>
                      </a:r>
                      <a:r>
                        <a:rPr lang="en-US" altLang="ko-KR" sz="1300" dirty="0"/>
                        <a:t>. 00</a:t>
                      </a:r>
                      <a:r>
                        <a:rPr lang="ko-KR" altLang="en-US" sz="1300" dirty="0"/>
                        <a:t>이랑 오랜만에 영화 보니까 기분 전환되고 정말 좋네</a:t>
                      </a:r>
                      <a:r>
                        <a:rPr lang="en-US" altLang="ko-KR" sz="1300" dirty="0"/>
                        <a:t>”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오랜만의 휴가를 통해 여자친구와 시간을 보내는 주인공의 심리를 유저에게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이후 사라지는 여자친구에 유저가 주인공의 상실감에 공감할 수 </a:t>
                      </a:r>
                      <a:r>
                        <a:rPr lang="ko-KR" altLang="en-US" sz="1300" dirty="0" err="1"/>
                        <a:t>있도록함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146" name="Picture 2" descr="관련 이미지">
            <a:extLst>
              <a:ext uri="{FF2B5EF4-FFF2-40B4-BE49-F238E27FC236}">
                <a16:creationId xmlns:a16="http://schemas.microsoft.com/office/drawing/2014/main" id="{F7048038-6D21-4582-A3FE-F1B0259D06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8"/>
          <a:stretch/>
        </p:blipFill>
        <p:spPr bwMode="auto">
          <a:xfrm>
            <a:off x="634798" y="1035087"/>
            <a:ext cx="6302776" cy="334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2 -1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F75D6C-3784-43C0-ABCD-C25D2FF098F7}"/>
              </a:ext>
            </a:extLst>
          </p:cNvPr>
          <p:cNvSpPr/>
          <p:nvPr/>
        </p:nvSpPr>
        <p:spPr>
          <a:xfrm>
            <a:off x="2134012" y="3257973"/>
            <a:ext cx="3304350" cy="1030479"/>
          </a:xfrm>
          <a:prstGeom prst="rect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tx1"/>
                </a:solidFill>
              </a:rPr>
              <a:t>스토리 전달 박스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42F55AB-C9CE-45FC-9018-2DEF87BE06E8}"/>
              </a:ext>
            </a:extLst>
          </p:cNvPr>
          <p:cNvSpPr/>
          <p:nvPr/>
        </p:nvSpPr>
        <p:spPr>
          <a:xfrm flipH="1">
            <a:off x="2883962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2E42040-6A02-4B79-8222-C7C4DA0292BA}"/>
              </a:ext>
            </a:extLst>
          </p:cNvPr>
          <p:cNvSpPr/>
          <p:nvPr/>
        </p:nvSpPr>
        <p:spPr>
          <a:xfrm flipH="1">
            <a:off x="3786187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여자친구</a:t>
            </a:r>
          </a:p>
        </p:txBody>
      </p:sp>
    </p:spTree>
    <p:extLst>
      <p:ext uri="{BB962C8B-B14F-4D97-AF65-F5344CB8AC3E}">
        <p14:creationId xmlns:p14="http://schemas.microsoft.com/office/powerpoint/2010/main" val="1821191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관련 이미지">
            <a:extLst>
              <a:ext uri="{FF2B5EF4-FFF2-40B4-BE49-F238E27FC236}">
                <a16:creationId xmlns:a16="http://schemas.microsoft.com/office/drawing/2014/main" id="{0B046FCD-2181-4957-AED2-3F27C9E3D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8"/>
          <a:stretch/>
        </p:blipFill>
        <p:spPr bwMode="auto">
          <a:xfrm>
            <a:off x="634798" y="1035087"/>
            <a:ext cx="6302776" cy="334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2 -2</a:t>
            </a:r>
            <a:endParaRPr lang="ko-KR" altLang="en-US" dirty="0"/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5723465"/>
              </p:ext>
            </p:extLst>
          </p:nvPr>
        </p:nvGraphicFramePr>
        <p:xfrm>
          <a:off x="419100" y="785813"/>
          <a:ext cx="11323722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2849289206"/>
                    </a:ext>
                  </a:extLst>
                </a:gridCol>
                <a:gridCol w="4604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전화기와 상호작용 후 호출 받아 출동하는 스토리 진행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포탈을 통해 이동할 수 있음을 유저에게 알림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진동 소리</a:t>
                      </a:r>
                      <a:r>
                        <a:rPr lang="en-US" altLang="ko-KR" sz="1300" dirty="0"/>
                        <a:t>) </a:t>
                      </a:r>
                      <a:r>
                        <a:rPr lang="ko-KR" altLang="en-US" sz="1300" dirty="0" err="1"/>
                        <a:t>웅웅웅</a:t>
                      </a:r>
                      <a:endParaRPr lang="en-US" altLang="ko-KR" sz="13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주인공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여보세요</a:t>
                      </a:r>
                      <a:r>
                        <a:rPr lang="en-US" altLang="ko-KR" sz="1300" dirty="0"/>
                        <a:t>…. </a:t>
                      </a:r>
                      <a:r>
                        <a:rPr lang="ko-KR" altLang="en-US" sz="1300" dirty="0"/>
                        <a:t>네</a:t>
                      </a:r>
                      <a:r>
                        <a:rPr lang="en-US" altLang="ko-KR" sz="1300" dirty="0"/>
                        <a:t>… </a:t>
                      </a:r>
                      <a:r>
                        <a:rPr lang="ko-KR" altLang="en-US" sz="1300" dirty="0"/>
                        <a:t>네</a:t>
                      </a:r>
                      <a:r>
                        <a:rPr lang="en-US" altLang="ko-KR" sz="1300" dirty="0"/>
                        <a:t>…. </a:t>
                      </a:r>
                      <a:r>
                        <a:rPr lang="ko-KR" altLang="en-US" sz="1300" dirty="0"/>
                        <a:t>알겠습니다</a:t>
                      </a:r>
                      <a:r>
                        <a:rPr lang="en-US" altLang="ko-KR" sz="1300" dirty="0"/>
                        <a:t>…”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여자친구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 err="1"/>
                        <a:t>누구야</a:t>
                      </a:r>
                      <a:r>
                        <a:rPr lang="en-US" altLang="ko-KR" sz="1300" dirty="0"/>
                        <a:t>? </a:t>
                      </a:r>
                      <a:r>
                        <a:rPr lang="ko-KR" altLang="en-US" sz="1300" dirty="0"/>
                        <a:t>목소리가 왜 안 좋아져</a:t>
                      </a:r>
                      <a:r>
                        <a:rPr lang="en-US" altLang="ko-KR" sz="1300" dirty="0"/>
                        <a:t>…”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주인공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오빠</a:t>
                      </a:r>
                      <a:r>
                        <a:rPr lang="en-US" altLang="ko-KR" sz="1300" dirty="0"/>
                        <a:t>.. </a:t>
                      </a:r>
                      <a:r>
                        <a:rPr lang="ko-KR" altLang="en-US" sz="1300" dirty="0"/>
                        <a:t>다시 회사에 가봐야 할 것 같아</a:t>
                      </a:r>
                      <a:r>
                        <a:rPr lang="en-US" altLang="ko-KR" sz="1300" dirty="0"/>
                        <a:t>.. </a:t>
                      </a:r>
                      <a:r>
                        <a:rPr lang="ko-KR" altLang="en-US" sz="1300" dirty="0"/>
                        <a:t>급한 전화 </a:t>
                      </a:r>
                      <a:r>
                        <a:rPr lang="ko-KR" altLang="en-US" sz="1300" dirty="0" err="1"/>
                        <a:t>왔어</a:t>
                      </a:r>
                      <a:r>
                        <a:rPr lang="en-US" altLang="ko-KR" sz="1300" dirty="0"/>
                        <a:t>..”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dirty="0"/>
                        <a:t>스토리 진행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현재 사건을 해결할 수 있는 유일한 사람이라는 감정을 유저가 느끼도록 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F75D6C-3784-43C0-ABCD-C25D2FF098F7}"/>
              </a:ext>
            </a:extLst>
          </p:cNvPr>
          <p:cNvSpPr/>
          <p:nvPr/>
        </p:nvSpPr>
        <p:spPr>
          <a:xfrm>
            <a:off x="2134012" y="3257973"/>
            <a:ext cx="3304350" cy="1030479"/>
          </a:xfrm>
          <a:prstGeom prst="rect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tx1"/>
                </a:solidFill>
              </a:rPr>
              <a:t>스토리 전달 박스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42F55AB-C9CE-45FC-9018-2DEF87BE06E8}"/>
              </a:ext>
            </a:extLst>
          </p:cNvPr>
          <p:cNvSpPr/>
          <p:nvPr/>
        </p:nvSpPr>
        <p:spPr>
          <a:xfrm flipH="1">
            <a:off x="2883962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2E42040-6A02-4B79-8222-C7C4DA0292BA}"/>
              </a:ext>
            </a:extLst>
          </p:cNvPr>
          <p:cNvSpPr/>
          <p:nvPr/>
        </p:nvSpPr>
        <p:spPr>
          <a:xfrm flipH="1">
            <a:off x="3786187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여자친구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4CCA2E-BC84-468F-B223-9B8C53CDACDE}"/>
              </a:ext>
            </a:extLst>
          </p:cNvPr>
          <p:cNvSpPr/>
          <p:nvPr/>
        </p:nvSpPr>
        <p:spPr>
          <a:xfrm>
            <a:off x="2973444" y="1434536"/>
            <a:ext cx="260644" cy="474663"/>
          </a:xfrm>
          <a:prstGeom prst="rect">
            <a:avLst/>
          </a:prstGeom>
          <a:solidFill>
            <a:srgbClr val="9297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느낌표</a:t>
            </a:r>
          </a:p>
        </p:txBody>
      </p:sp>
    </p:spTree>
    <p:extLst>
      <p:ext uri="{BB962C8B-B14F-4D97-AF65-F5344CB8AC3E}">
        <p14:creationId xmlns:p14="http://schemas.microsoft.com/office/powerpoint/2010/main" val="3072518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8DD50-A361-44CC-B4F4-098292A095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80</a:t>
            </a:r>
            <a:r>
              <a:rPr lang="ko-KR" altLang="en-US" dirty="0"/>
              <a:t>년대 출시한 </a:t>
            </a:r>
            <a:r>
              <a:rPr lang="en-US" altLang="ko-KR" sz="1400" b="1" dirty="0">
                <a:solidFill>
                  <a:srgbClr val="FF0000"/>
                </a:solidFill>
              </a:rPr>
              <a:t>‘</a:t>
            </a:r>
            <a:r>
              <a:rPr lang="ko-KR" altLang="en-US" sz="1400" b="1" dirty="0">
                <a:solidFill>
                  <a:srgbClr val="FF0000"/>
                </a:solidFill>
              </a:rPr>
              <a:t>로그</a:t>
            </a:r>
            <a:r>
              <a:rPr lang="en-US" altLang="ko-KR" sz="1400" b="1" dirty="0">
                <a:solidFill>
                  <a:srgbClr val="FF0000"/>
                </a:solidFill>
              </a:rPr>
              <a:t>’</a:t>
            </a:r>
            <a:r>
              <a:rPr lang="ko-KR" altLang="en-US" sz="1400" b="1" dirty="0">
                <a:solidFill>
                  <a:srgbClr val="FF0000"/>
                </a:solidFill>
              </a:rPr>
              <a:t>라는 게임을 시초로 그것과 유사한 게임</a:t>
            </a:r>
            <a:r>
              <a:rPr lang="ko-KR" altLang="en-US" dirty="0"/>
              <a:t>을 하나의 장르로 부르는 이름이다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 </a:t>
            </a:r>
            <a:r>
              <a:rPr lang="ko-KR" altLang="en-US" dirty="0" err="1"/>
              <a:t>라이크의</a:t>
            </a:r>
            <a:r>
              <a:rPr lang="ko-KR" altLang="en-US" dirty="0"/>
              <a:t> 핵심 요소를 </a:t>
            </a:r>
            <a:r>
              <a:rPr lang="en-US" altLang="ko-KR" dirty="0"/>
              <a:t>4</a:t>
            </a:r>
            <a:r>
              <a:rPr lang="ko-KR" altLang="en-US" dirty="0"/>
              <a:t>가지로 설명한다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죽음의 페널티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랜덤요소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식별 요소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자원 관리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게임의 큰 특징으로 죽음의 페널티가 다른 게임에 비해 크며 던전의 내부 환경이 플레이 하면서 매번 변경되는 점을 통해 흥미를 잃지 않고 플레이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유저에게 전달하는 정보는 최소한으로 제한해 유저가 직접 경험해 학습하도록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</a:t>
            </a:r>
            <a:r>
              <a:rPr lang="en-US" altLang="ko-KR" dirty="0"/>
              <a:t>RPG</a:t>
            </a:r>
            <a:r>
              <a:rPr lang="ko-KR" altLang="en-US" dirty="0"/>
              <a:t>게임과 달리 캐릭터 체력 이외에 관리해야 하는 수치가 있어 플레이 과정에 매우 빠르게 진행된다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모티브 게임을 통해 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어떻게 활용하는지 알아보고자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0A23BBB-5478-4B03-B045-3CFBF29E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4A54E4-78EA-46F6-AAF9-A7D2F4874F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ko-KR" altLang="en-US" dirty="0"/>
              <a:t> </a:t>
            </a:r>
            <a:r>
              <a:rPr lang="ko-KR" altLang="en-US" dirty="0" err="1"/>
              <a:t>장르란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Picture 2" descr="1980년 게임 로그에 대한 이미지 검색결과">
            <a:extLst>
              <a:ext uri="{FF2B5EF4-FFF2-40B4-BE49-F238E27FC236}">
                <a16:creationId xmlns:a16="http://schemas.microsoft.com/office/drawing/2014/main" id="{F9A612A3-5AEC-403E-A9EA-766B8DF2DAF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40912"/>
            <a:ext cx="5562600" cy="257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내용 개체 틀 13">
            <a:extLst>
              <a:ext uri="{FF2B5EF4-FFF2-40B4-BE49-F238E27FC236}">
                <a16:creationId xmlns:a16="http://schemas.microsoft.com/office/drawing/2014/main" id="{39732B15-9CDF-452C-8777-326458DADDF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63491"/>
            <a:ext cx="5562600" cy="26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90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A00E3B8-E313-4408-94A5-66FDEEE83333}"/>
              </a:ext>
            </a:extLst>
          </p:cNvPr>
          <p:cNvGrpSpPr/>
          <p:nvPr/>
        </p:nvGrpSpPr>
        <p:grpSpPr>
          <a:xfrm>
            <a:off x="634799" y="1048490"/>
            <a:ext cx="6302777" cy="3342741"/>
            <a:chOff x="634799" y="1048490"/>
            <a:chExt cx="6302777" cy="3342741"/>
          </a:xfrm>
        </p:grpSpPr>
        <p:pic>
          <p:nvPicPr>
            <p:cNvPr id="1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E4C7179F-228B-469A-820F-2F7318A328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1"/>
            <a:stretch/>
          </p:blipFill>
          <p:spPr bwMode="auto">
            <a:xfrm>
              <a:off x="634799" y="1048490"/>
              <a:ext cx="6302777" cy="334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6C682A-BD9B-46AE-90CB-C8DB9107BF1F}"/>
                </a:ext>
              </a:extLst>
            </p:cNvPr>
            <p:cNvSpPr/>
            <p:nvPr/>
          </p:nvSpPr>
          <p:spPr>
            <a:xfrm>
              <a:off x="4809067" y="2336800"/>
              <a:ext cx="424508" cy="576683"/>
            </a:xfrm>
            <a:prstGeom prst="rect">
              <a:avLst/>
            </a:prstGeom>
            <a:solidFill>
              <a:srgbClr val="747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3 -1</a:t>
            </a:r>
            <a:endParaRPr lang="ko-KR" altLang="en-US" dirty="0"/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3139474"/>
              </p:ext>
            </p:extLst>
          </p:nvPr>
        </p:nvGraphicFramePr>
        <p:xfrm>
          <a:off x="419100" y="785813"/>
          <a:ext cx="11323722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2992205789"/>
                    </a:ext>
                  </a:extLst>
                </a:gridCol>
                <a:gridCol w="4604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급하게 부대에 복귀한 주인공이 아직 남은 소수의 적들과 전투를 진행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공격 방식을 설명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시스템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공격하는 방식과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이동방식을 연습함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높은 등급의 무기를 체험하게 하여 이후 플레이의 목표를 설정하도록 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간단한 조작 방식을 이해하고 이후 플레이에 활용할 수 있도록 함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42F55AB-C9CE-45FC-9018-2DEF87BE06E8}"/>
              </a:ext>
            </a:extLst>
          </p:cNvPr>
          <p:cNvSpPr/>
          <p:nvPr/>
        </p:nvSpPr>
        <p:spPr>
          <a:xfrm flipH="1">
            <a:off x="6080960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7" name="사각형: 잘린 위쪽 모서리 6">
            <a:extLst>
              <a:ext uri="{FF2B5EF4-FFF2-40B4-BE49-F238E27FC236}">
                <a16:creationId xmlns:a16="http://schemas.microsoft.com/office/drawing/2014/main" id="{34C0F8FF-A650-41ED-B99C-F0D9DE711122}"/>
              </a:ext>
            </a:extLst>
          </p:cNvPr>
          <p:cNvSpPr/>
          <p:nvPr/>
        </p:nvSpPr>
        <p:spPr>
          <a:xfrm>
            <a:off x="1561053" y="1599832"/>
            <a:ext cx="524934" cy="1522617"/>
          </a:xfrm>
          <a:prstGeom prst="snip2Same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</a:t>
            </a:r>
          </a:p>
        </p:txBody>
      </p:sp>
      <p:sp>
        <p:nvSpPr>
          <p:cNvPr id="21" name="사각형: 잘린 위쪽 모서리 20">
            <a:extLst>
              <a:ext uri="{FF2B5EF4-FFF2-40B4-BE49-F238E27FC236}">
                <a16:creationId xmlns:a16="http://schemas.microsoft.com/office/drawing/2014/main" id="{094F940C-131A-448F-AF6D-84EDD3F4DA00}"/>
              </a:ext>
            </a:extLst>
          </p:cNvPr>
          <p:cNvSpPr/>
          <p:nvPr/>
        </p:nvSpPr>
        <p:spPr>
          <a:xfrm>
            <a:off x="2749774" y="1215016"/>
            <a:ext cx="524934" cy="1522617"/>
          </a:xfrm>
          <a:prstGeom prst="snip2Same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</a:t>
            </a:r>
          </a:p>
        </p:txBody>
      </p:sp>
      <p:sp>
        <p:nvSpPr>
          <p:cNvPr id="22" name="사각형: 잘린 위쪽 모서리 21">
            <a:extLst>
              <a:ext uri="{FF2B5EF4-FFF2-40B4-BE49-F238E27FC236}">
                <a16:creationId xmlns:a16="http://schemas.microsoft.com/office/drawing/2014/main" id="{4208C79B-88E0-4BB6-A78D-12B47B6D1455}"/>
              </a:ext>
            </a:extLst>
          </p:cNvPr>
          <p:cNvSpPr/>
          <p:nvPr/>
        </p:nvSpPr>
        <p:spPr>
          <a:xfrm>
            <a:off x="3652320" y="2035223"/>
            <a:ext cx="524934" cy="1522617"/>
          </a:xfrm>
          <a:prstGeom prst="snip2Same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</a:t>
            </a:r>
          </a:p>
        </p:txBody>
      </p:sp>
    </p:spTree>
    <p:extLst>
      <p:ext uri="{BB962C8B-B14F-4D97-AF65-F5344CB8AC3E}">
        <p14:creationId xmlns:p14="http://schemas.microsoft.com/office/powerpoint/2010/main" val="2512833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A00E3B8-E313-4408-94A5-66FDEEE83333}"/>
              </a:ext>
            </a:extLst>
          </p:cNvPr>
          <p:cNvGrpSpPr/>
          <p:nvPr/>
        </p:nvGrpSpPr>
        <p:grpSpPr>
          <a:xfrm>
            <a:off x="634799" y="1048490"/>
            <a:ext cx="6302777" cy="3342741"/>
            <a:chOff x="634799" y="1048490"/>
            <a:chExt cx="6302777" cy="3342741"/>
          </a:xfrm>
        </p:grpSpPr>
        <p:pic>
          <p:nvPicPr>
            <p:cNvPr id="1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E4C7179F-228B-469A-820F-2F7318A328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1"/>
            <a:stretch/>
          </p:blipFill>
          <p:spPr bwMode="auto">
            <a:xfrm>
              <a:off x="634799" y="1048490"/>
              <a:ext cx="6302777" cy="334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6C682A-BD9B-46AE-90CB-C8DB9107BF1F}"/>
                </a:ext>
              </a:extLst>
            </p:cNvPr>
            <p:cNvSpPr/>
            <p:nvPr/>
          </p:nvSpPr>
          <p:spPr>
            <a:xfrm>
              <a:off x="4809067" y="2336800"/>
              <a:ext cx="424508" cy="576683"/>
            </a:xfrm>
            <a:prstGeom prst="rect">
              <a:avLst/>
            </a:prstGeom>
            <a:solidFill>
              <a:srgbClr val="747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3 -2</a:t>
            </a:r>
            <a:endParaRPr lang="ko-KR" altLang="en-US" dirty="0"/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8631266"/>
              </p:ext>
            </p:extLst>
          </p:nvPr>
        </p:nvGraphicFramePr>
        <p:xfrm>
          <a:off x="419100" y="785813"/>
          <a:ext cx="11323720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3504849234"/>
                    </a:ext>
                  </a:extLst>
                </a:gridCol>
                <a:gridCol w="4604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적을 쓰러뜨린 후 지휘실에 도착한 주인공은 현재 상황을 듣게 됨</a:t>
                      </a:r>
                      <a:endParaRPr lang="en-US" altLang="ko-KR" sz="1300" dirty="0"/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dirty="0"/>
                        <a:t>여유분의 시간을 가진 사람이 주인공 뿐이라 임무를 맡아 주기를 상급자가 부탁함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차관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어 왔는가</a:t>
                      </a:r>
                      <a:r>
                        <a:rPr lang="en-US" altLang="ko-KR" sz="1300" dirty="0"/>
                        <a:t>… </a:t>
                      </a:r>
                      <a:r>
                        <a:rPr lang="ko-KR" altLang="en-US" sz="1300" dirty="0"/>
                        <a:t>지금 상황이 심각해서 본론만 말하지</a:t>
                      </a:r>
                      <a:r>
                        <a:rPr lang="en-US" altLang="ko-KR" sz="1300" dirty="0"/>
                        <a:t>“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상황 설명</a:t>
                      </a:r>
                      <a:r>
                        <a:rPr lang="en-US" altLang="ko-KR" sz="1300" dirty="0"/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주인공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저 통화 하나만 해도 되겠습니까</a:t>
                      </a:r>
                      <a:r>
                        <a:rPr lang="en-US" altLang="ko-KR" sz="1300" dirty="0"/>
                        <a:t>?”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작전을 수행할 조건이 충족된 인물이 주인공 뿐이라는 것을 알려줌으로 전투의 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42F55AB-C9CE-45FC-9018-2DEF87BE06E8}"/>
              </a:ext>
            </a:extLst>
          </p:cNvPr>
          <p:cNvSpPr/>
          <p:nvPr/>
        </p:nvSpPr>
        <p:spPr>
          <a:xfrm flipH="1">
            <a:off x="3566382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2FF97A-722B-424A-9692-7EFF68B7CF8F}"/>
              </a:ext>
            </a:extLst>
          </p:cNvPr>
          <p:cNvSpPr/>
          <p:nvPr/>
        </p:nvSpPr>
        <p:spPr>
          <a:xfrm>
            <a:off x="2134011" y="3257973"/>
            <a:ext cx="3304350" cy="1030479"/>
          </a:xfrm>
          <a:prstGeom prst="rect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스토리 전달 박스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6C5B2D-79BE-4306-AD1D-7852A60E233D}"/>
              </a:ext>
            </a:extLst>
          </p:cNvPr>
          <p:cNvSpPr/>
          <p:nvPr/>
        </p:nvSpPr>
        <p:spPr>
          <a:xfrm flipH="1">
            <a:off x="1297316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동료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DEC0B2-5BE0-4CC3-9D5D-428E7B1C1100}"/>
              </a:ext>
            </a:extLst>
          </p:cNvPr>
          <p:cNvSpPr/>
          <p:nvPr/>
        </p:nvSpPr>
        <p:spPr>
          <a:xfrm flipH="1">
            <a:off x="2369121" y="1366542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동료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23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A00E3B8-E313-4408-94A5-66FDEEE83333}"/>
              </a:ext>
            </a:extLst>
          </p:cNvPr>
          <p:cNvGrpSpPr/>
          <p:nvPr/>
        </p:nvGrpSpPr>
        <p:grpSpPr>
          <a:xfrm>
            <a:off x="634799" y="1048490"/>
            <a:ext cx="6302777" cy="3342741"/>
            <a:chOff x="634799" y="1048490"/>
            <a:chExt cx="6302777" cy="3342741"/>
          </a:xfrm>
        </p:grpSpPr>
        <p:pic>
          <p:nvPicPr>
            <p:cNvPr id="1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E4C7179F-228B-469A-820F-2F7318A328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1"/>
            <a:stretch/>
          </p:blipFill>
          <p:spPr bwMode="auto">
            <a:xfrm>
              <a:off x="634799" y="1048490"/>
              <a:ext cx="6302777" cy="334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6C682A-BD9B-46AE-90CB-C8DB9107BF1F}"/>
                </a:ext>
              </a:extLst>
            </p:cNvPr>
            <p:cNvSpPr/>
            <p:nvPr/>
          </p:nvSpPr>
          <p:spPr>
            <a:xfrm>
              <a:off x="4809067" y="2336800"/>
              <a:ext cx="424508" cy="576683"/>
            </a:xfrm>
            <a:prstGeom prst="rect">
              <a:avLst/>
            </a:prstGeom>
            <a:solidFill>
              <a:srgbClr val="747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3 -2</a:t>
            </a:r>
            <a:endParaRPr lang="ko-KR" altLang="en-US" dirty="0"/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0208040"/>
              </p:ext>
            </p:extLst>
          </p:nvPr>
        </p:nvGraphicFramePr>
        <p:xfrm>
          <a:off x="419100" y="785813"/>
          <a:ext cx="11323720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3504849234"/>
                    </a:ext>
                  </a:extLst>
                </a:gridCol>
                <a:gridCol w="4604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위급한 상황에 여자친구의 안전을 걱정해 전화로 확인하게 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전화 통화 중 과거가 바뀌어 존재가 사라진 여자친구로 인해 범죄자를 소탕하겠다고 결심하게 됨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주인공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여보세요</a:t>
                      </a:r>
                      <a:r>
                        <a:rPr lang="en-US" altLang="ko-KR" sz="1300" dirty="0"/>
                        <a:t>… </a:t>
                      </a:r>
                      <a:r>
                        <a:rPr lang="ko-KR" altLang="en-US" sz="1300" dirty="0"/>
                        <a:t>어 괜찮아</a:t>
                      </a:r>
                      <a:r>
                        <a:rPr lang="en-US" altLang="ko-KR" sz="1300" dirty="0"/>
                        <a:t>?... </a:t>
                      </a:r>
                      <a:r>
                        <a:rPr lang="ko-KR" altLang="en-US" sz="1300" dirty="0"/>
                        <a:t>어 지금 상황이 많이 안 좋아서 어디 안전한데 찾아서 숨어 있어</a:t>
                      </a:r>
                      <a:r>
                        <a:rPr lang="en-US" altLang="ko-KR" sz="1300" dirty="0"/>
                        <a:t>.. </a:t>
                      </a:r>
                      <a:r>
                        <a:rPr lang="ko-KR" altLang="en-US" sz="1300" dirty="0"/>
                        <a:t>여보세요</a:t>
                      </a:r>
                      <a:r>
                        <a:rPr lang="en-US" altLang="ko-KR" sz="1300" dirty="0"/>
                        <a:t>??.. </a:t>
                      </a:r>
                      <a:r>
                        <a:rPr lang="ko-KR" altLang="en-US" sz="1300" dirty="0"/>
                        <a:t>왜 말이 없어</a:t>
                      </a:r>
                      <a:r>
                        <a:rPr lang="en-US" altLang="ko-KR" sz="1300" dirty="0"/>
                        <a:t>… </a:t>
                      </a:r>
                      <a:r>
                        <a:rPr lang="ko-KR" altLang="en-US" sz="1300" dirty="0"/>
                        <a:t>여보세요</a:t>
                      </a:r>
                      <a:r>
                        <a:rPr lang="en-US" altLang="ko-KR" sz="1300" dirty="0"/>
                        <a:t>??”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여자친구를 잃은 주인공의 감정을 유저가 공감할 수 있도록 </a:t>
                      </a:r>
                      <a:r>
                        <a:rPr lang="ko-KR" altLang="en-US" sz="1300" dirty="0" err="1"/>
                        <a:t>만듬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42F55AB-C9CE-45FC-9018-2DEF87BE06E8}"/>
              </a:ext>
            </a:extLst>
          </p:cNvPr>
          <p:cNvSpPr/>
          <p:nvPr/>
        </p:nvSpPr>
        <p:spPr>
          <a:xfrm flipH="1">
            <a:off x="3566382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2FF97A-722B-424A-9692-7EFF68B7CF8F}"/>
              </a:ext>
            </a:extLst>
          </p:cNvPr>
          <p:cNvSpPr/>
          <p:nvPr/>
        </p:nvSpPr>
        <p:spPr>
          <a:xfrm>
            <a:off x="2134011" y="3257973"/>
            <a:ext cx="3304350" cy="1030479"/>
          </a:xfrm>
          <a:prstGeom prst="rect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스토리 전달 박스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6C5B2D-79BE-4306-AD1D-7852A60E233D}"/>
              </a:ext>
            </a:extLst>
          </p:cNvPr>
          <p:cNvSpPr/>
          <p:nvPr/>
        </p:nvSpPr>
        <p:spPr>
          <a:xfrm flipH="1">
            <a:off x="1297316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동료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DEC0B2-5BE0-4CC3-9D5D-428E7B1C1100}"/>
              </a:ext>
            </a:extLst>
          </p:cNvPr>
          <p:cNvSpPr/>
          <p:nvPr/>
        </p:nvSpPr>
        <p:spPr>
          <a:xfrm flipH="1">
            <a:off x="2369121" y="1366542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동료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694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A00E3B8-E313-4408-94A5-66FDEEE83333}"/>
              </a:ext>
            </a:extLst>
          </p:cNvPr>
          <p:cNvGrpSpPr/>
          <p:nvPr/>
        </p:nvGrpSpPr>
        <p:grpSpPr>
          <a:xfrm>
            <a:off x="634799" y="1048490"/>
            <a:ext cx="6302777" cy="3342741"/>
            <a:chOff x="634799" y="1048490"/>
            <a:chExt cx="6302777" cy="3342741"/>
          </a:xfrm>
        </p:grpSpPr>
        <p:pic>
          <p:nvPicPr>
            <p:cNvPr id="1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E4C7179F-228B-469A-820F-2F7318A328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1"/>
            <a:stretch/>
          </p:blipFill>
          <p:spPr bwMode="auto">
            <a:xfrm>
              <a:off x="634799" y="1048490"/>
              <a:ext cx="6302777" cy="334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6C682A-BD9B-46AE-90CB-C8DB9107BF1F}"/>
                </a:ext>
              </a:extLst>
            </p:cNvPr>
            <p:cNvSpPr/>
            <p:nvPr/>
          </p:nvSpPr>
          <p:spPr>
            <a:xfrm>
              <a:off x="4809067" y="2336800"/>
              <a:ext cx="424508" cy="576683"/>
            </a:xfrm>
            <a:prstGeom prst="rect">
              <a:avLst/>
            </a:prstGeom>
            <a:solidFill>
              <a:srgbClr val="747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3 -3</a:t>
            </a:r>
            <a:endParaRPr lang="ko-KR" altLang="en-US" dirty="0"/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3119034"/>
              </p:ext>
            </p:extLst>
          </p:nvPr>
        </p:nvGraphicFramePr>
        <p:xfrm>
          <a:off x="419100" y="785813"/>
          <a:ext cx="11323722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1392316839"/>
                    </a:ext>
                  </a:extLst>
                </a:gridCol>
                <a:gridCol w="4604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현재 시간이동에 사용할 수 있는 시간이 매우 적어 매우 </a:t>
                      </a:r>
                      <a:r>
                        <a:rPr lang="ko-KR" altLang="en-US" sz="1300" dirty="0" err="1"/>
                        <a:t>노후된</a:t>
                      </a:r>
                      <a:r>
                        <a:rPr lang="ko-KR" altLang="en-US" sz="1300" dirty="0"/>
                        <a:t> 무기를 사용해야 한다고 동료 </a:t>
                      </a:r>
                      <a:r>
                        <a:rPr lang="en-US" altLang="ko-KR" sz="1300" dirty="0"/>
                        <a:t>NPC</a:t>
                      </a:r>
                      <a:r>
                        <a:rPr lang="ko-KR" altLang="en-US" sz="1300" dirty="0"/>
                        <a:t>의 대사를 통해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실전에 들어가기 전에 먼저 </a:t>
                      </a:r>
                      <a:r>
                        <a:rPr lang="ko-KR" altLang="en-US" sz="1300" dirty="0" err="1"/>
                        <a:t>몸풀기용으로</a:t>
                      </a:r>
                      <a:r>
                        <a:rPr lang="ko-KR" altLang="en-US" sz="1300" dirty="0"/>
                        <a:t> 연습용 적 인형을 상대로 조작 방식을 연습함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스킬 사용 방법과 무기 변경 법 등 숙련도를 필요로 하는 동작들을 알려줌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주인공 </a:t>
                      </a:r>
                      <a:r>
                        <a:rPr lang="en-US" altLang="ko-KR" sz="1300" dirty="0"/>
                        <a:t>: “</a:t>
                      </a:r>
                      <a:r>
                        <a:rPr lang="ko-KR" altLang="en-US" sz="1300" dirty="0"/>
                        <a:t>쓸데없는 일 그만하고 몸부터 풀자 시간 없어</a:t>
                      </a:r>
                      <a:r>
                        <a:rPr lang="en-US" altLang="ko-KR" sz="1300" dirty="0"/>
                        <a:t>”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dirty="0"/>
                        <a:t>NPC : “</a:t>
                      </a:r>
                      <a:r>
                        <a:rPr lang="ko-KR" altLang="en-US" sz="1300" dirty="0"/>
                        <a:t>알겠습니다</a:t>
                      </a:r>
                      <a:r>
                        <a:rPr lang="en-US" altLang="ko-KR" sz="1300" dirty="0"/>
                        <a:t>. </a:t>
                      </a:r>
                      <a:r>
                        <a:rPr lang="ko-KR" altLang="en-US" sz="1300" dirty="0"/>
                        <a:t>먼저 스트레칭 용도로 연습용 적을 생성하겠습니다</a:t>
                      </a:r>
                      <a:r>
                        <a:rPr lang="en-US" altLang="ko-KR" sz="1300" dirty="0"/>
                        <a:t>.”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실제 게임 플레이 환경을 설명하고 유저가 익숙해 질 수 있도록 튜토리얼을 진행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스킬 사용방법과 간단한 아이템 사용 방법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무기 변경 법 등 알려줌으로 연습할 수 있도록 함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42F55AB-C9CE-45FC-9018-2DEF87BE06E8}"/>
              </a:ext>
            </a:extLst>
          </p:cNvPr>
          <p:cNvSpPr/>
          <p:nvPr/>
        </p:nvSpPr>
        <p:spPr>
          <a:xfrm flipH="1">
            <a:off x="6328325" y="19255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2FF97A-722B-424A-9692-7EFF68B7CF8F}"/>
              </a:ext>
            </a:extLst>
          </p:cNvPr>
          <p:cNvSpPr/>
          <p:nvPr/>
        </p:nvSpPr>
        <p:spPr>
          <a:xfrm>
            <a:off x="2134011" y="3257973"/>
            <a:ext cx="3304350" cy="1030479"/>
          </a:xfrm>
          <a:prstGeom prst="rect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스토리 전달 박스</a:t>
            </a:r>
          </a:p>
        </p:txBody>
      </p:sp>
      <p:sp>
        <p:nvSpPr>
          <p:cNvPr id="16" name="사각형: 잘린 위쪽 모서리 15">
            <a:extLst>
              <a:ext uri="{FF2B5EF4-FFF2-40B4-BE49-F238E27FC236}">
                <a16:creationId xmlns:a16="http://schemas.microsoft.com/office/drawing/2014/main" id="{42FA8A98-0AEB-42DC-A47C-8673643862A7}"/>
              </a:ext>
            </a:extLst>
          </p:cNvPr>
          <p:cNvSpPr/>
          <p:nvPr/>
        </p:nvSpPr>
        <p:spPr>
          <a:xfrm>
            <a:off x="1561053" y="1599832"/>
            <a:ext cx="524934" cy="1522617"/>
          </a:xfrm>
          <a:prstGeom prst="snip2Same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연습용적</a:t>
            </a:r>
            <a:endParaRPr lang="ko-KR" altLang="en-US" dirty="0"/>
          </a:p>
        </p:txBody>
      </p:sp>
      <p:sp>
        <p:nvSpPr>
          <p:cNvPr id="17" name="사각형: 잘린 위쪽 모서리 16">
            <a:extLst>
              <a:ext uri="{FF2B5EF4-FFF2-40B4-BE49-F238E27FC236}">
                <a16:creationId xmlns:a16="http://schemas.microsoft.com/office/drawing/2014/main" id="{0C4A9C84-1058-46D2-93EC-61F60A3837D4}"/>
              </a:ext>
            </a:extLst>
          </p:cNvPr>
          <p:cNvSpPr/>
          <p:nvPr/>
        </p:nvSpPr>
        <p:spPr>
          <a:xfrm>
            <a:off x="2749774" y="1215016"/>
            <a:ext cx="524934" cy="1522617"/>
          </a:xfrm>
          <a:prstGeom prst="snip2Same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연습용적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799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A00E3B8-E313-4408-94A5-66FDEEE83333}"/>
              </a:ext>
            </a:extLst>
          </p:cNvPr>
          <p:cNvGrpSpPr/>
          <p:nvPr/>
        </p:nvGrpSpPr>
        <p:grpSpPr>
          <a:xfrm>
            <a:off x="634799" y="1048490"/>
            <a:ext cx="6302777" cy="3342741"/>
            <a:chOff x="634799" y="1048490"/>
            <a:chExt cx="6302777" cy="3342741"/>
          </a:xfrm>
        </p:grpSpPr>
        <p:pic>
          <p:nvPicPr>
            <p:cNvPr id="1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E4C7179F-228B-469A-820F-2F7318A328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1"/>
            <a:stretch/>
          </p:blipFill>
          <p:spPr bwMode="auto">
            <a:xfrm>
              <a:off x="634799" y="1048490"/>
              <a:ext cx="6302777" cy="334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6C682A-BD9B-46AE-90CB-C8DB9107BF1F}"/>
                </a:ext>
              </a:extLst>
            </p:cNvPr>
            <p:cNvSpPr/>
            <p:nvPr/>
          </p:nvSpPr>
          <p:spPr>
            <a:xfrm>
              <a:off x="4809067" y="2336800"/>
              <a:ext cx="424508" cy="576683"/>
            </a:xfrm>
            <a:prstGeom prst="rect">
              <a:avLst/>
            </a:prstGeom>
            <a:solidFill>
              <a:srgbClr val="747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49F738C4-7132-4716-9815-421508B8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56EE3F-0D30-4633-BC39-2FF90FD139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씬 </a:t>
            </a:r>
            <a:r>
              <a:rPr lang="en-US" altLang="ko-KR" dirty="0"/>
              <a:t>3 -4</a:t>
            </a:r>
            <a:endParaRPr lang="ko-KR" altLang="en-US" dirty="0"/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8ABB0ED6-2A57-4D77-899A-E561C89E8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2154106"/>
              </p:ext>
            </p:extLst>
          </p:nvPr>
        </p:nvGraphicFramePr>
        <p:xfrm>
          <a:off x="419100" y="785813"/>
          <a:ext cx="11323722" cy="5595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1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801">
                  <a:extLst>
                    <a:ext uri="{9D8B030D-6E8A-4147-A177-3AD203B41FA5}">
                      <a16:colId xmlns:a16="http://schemas.microsoft.com/office/drawing/2014/main" val="1193832292"/>
                    </a:ext>
                  </a:extLst>
                </a:gridCol>
                <a:gridCol w="4604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303"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0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이동한 시간에서도 지휘실과 통신이 가능하다는 것을 알려줌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원한다면 언제든 돌아 올 수 있지만 시간 여행 장치가 불안정해 주인공이 사용하는 무기를 가져오는 것은 불가능하다는 것을 알려줌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적의 시간을 빼앗아 현재 시간으로 돌려 보내면 모은 시간을 활용해 과거로 보급 물자를 보내줌을 알려줌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이후 시간 여행 장치를 통해 시간이동을 함으로 게임이 시작됨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대사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31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300" dirty="0"/>
                        <a:t>차관 </a:t>
                      </a:r>
                      <a:r>
                        <a:rPr lang="en-US" altLang="ko-KR" sz="1300" dirty="0"/>
                        <a:t>: (</a:t>
                      </a:r>
                      <a:r>
                        <a:rPr lang="ko-KR" altLang="en-US" sz="1300" dirty="0"/>
                        <a:t>세계관 설정과 게임 시스템에 대해서 설명</a:t>
                      </a:r>
                      <a:r>
                        <a:rPr lang="en-US" altLang="ko-KR" sz="1300" dirty="0"/>
                        <a:t>)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게임내 시스템을 스토리와 함께 설명함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게임에 몰입감을 올려주며 실제 진압 작전을 나가는 듯한 감정을 가질 수 있도록 유도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게임내 등장하는 상자와 이벤트에 대한 근거를 충족시킴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42F55AB-C9CE-45FC-9018-2DEF87BE06E8}"/>
              </a:ext>
            </a:extLst>
          </p:cNvPr>
          <p:cNvSpPr/>
          <p:nvPr/>
        </p:nvSpPr>
        <p:spPr>
          <a:xfrm flipH="1">
            <a:off x="6328325" y="19255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2FF97A-722B-424A-9692-7EFF68B7CF8F}"/>
              </a:ext>
            </a:extLst>
          </p:cNvPr>
          <p:cNvSpPr/>
          <p:nvPr/>
        </p:nvSpPr>
        <p:spPr>
          <a:xfrm>
            <a:off x="2134011" y="3257973"/>
            <a:ext cx="3304350" cy="1030479"/>
          </a:xfrm>
          <a:prstGeom prst="rect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스토리 전달 박스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8DF998D-F183-40FE-97CF-A7C2E0088DE2}"/>
              </a:ext>
            </a:extLst>
          </p:cNvPr>
          <p:cNvSpPr/>
          <p:nvPr/>
        </p:nvSpPr>
        <p:spPr>
          <a:xfrm flipH="1">
            <a:off x="1297316" y="1976325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동료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33A521A-1778-4C13-9B45-D110FD89E908}"/>
              </a:ext>
            </a:extLst>
          </p:cNvPr>
          <p:cNvSpPr/>
          <p:nvPr/>
        </p:nvSpPr>
        <p:spPr>
          <a:xfrm flipH="1">
            <a:off x="2369121" y="1366542"/>
            <a:ext cx="439609" cy="1146124"/>
          </a:xfrm>
          <a:prstGeom prst="ellipse">
            <a:avLst/>
          </a:prstGeom>
          <a:solidFill>
            <a:srgbClr val="D29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동료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968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CA587-CA87-4DD9-9674-05E3CEE6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최종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4FD1AB-0487-4A73-9A87-322DE4DD1A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SWOT </a:t>
            </a:r>
            <a:r>
              <a:rPr lang="ko-KR" altLang="en-US" dirty="0"/>
              <a:t>분석 </a:t>
            </a:r>
            <a:r>
              <a:rPr lang="en-US" altLang="ko-KR" dirty="0"/>
              <a:t>(</a:t>
            </a:r>
            <a:r>
              <a:rPr lang="ko-KR" altLang="en-US" dirty="0"/>
              <a:t>강점</a:t>
            </a:r>
            <a:r>
              <a:rPr lang="en-US" altLang="ko-KR" dirty="0"/>
              <a:t>, </a:t>
            </a:r>
            <a:r>
              <a:rPr lang="ko-KR" altLang="en-US" dirty="0"/>
              <a:t>약점</a:t>
            </a:r>
            <a:r>
              <a:rPr lang="en-US" altLang="ko-KR" dirty="0"/>
              <a:t>, </a:t>
            </a:r>
            <a:r>
              <a:rPr lang="ko-KR" altLang="en-US" dirty="0"/>
              <a:t>기회</a:t>
            </a:r>
            <a:r>
              <a:rPr lang="en-US" altLang="ko-KR" dirty="0"/>
              <a:t>, </a:t>
            </a:r>
            <a:r>
              <a:rPr lang="ko-KR" altLang="en-US" dirty="0"/>
              <a:t>위기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47EFAD-581F-4EEE-A690-1FB72D01A0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276697-CCE6-4CA9-84DD-8C90DA4864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F94B45A-3995-49A5-A6E4-B5D7723BA6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A4BC677-9225-461C-B794-0ED4C72143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E110D24-B6DE-4044-91A2-208631F163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SF(</a:t>
            </a:r>
            <a:r>
              <a:rPr lang="ko-KR" altLang="en-US" dirty="0" err="1"/>
              <a:t>사이버펑크</a:t>
            </a:r>
            <a:r>
              <a:rPr lang="en-US" altLang="ko-KR" dirty="0"/>
              <a:t>, </a:t>
            </a:r>
            <a:r>
              <a:rPr lang="ko-KR" altLang="en-US" dirty="0" err="1"/>
              <a:t>스팀펑크</a:t>
            </a:r>
            <a:r>
              <a:rPr lang="en-US" altLang="ko-KR" dirty="0"/>
              <a:t>) </a:t>
            </a:r>
            <a:r>
              <a:rPr lang="ko-KR" altLang="en-US" dirty="0"/>
              <a:t>분위기의 게임이 많지 않아 차별화됨</a:t>
            </a:r>
            <a:endParaRPr lang="en-US" altLang="ko-KR" dirty="0"/>
          </a:p>
          <a:p>
            <a:r>
              <a:rPr lang="ko-KR" altLang="en-US" dirty="0"/>
              <a:t>싱글 플레이 기준으로 게임이 진행됨으로 데이터 사용량을 중요시 하는 </a:t>
            </a:r>
            <a:r>
              <a:rPr lang="en-US" altLang="ko-KR" dirty="0"/>
              <a:t>10</a:t>
            </a:r>
            <a:r>
              <a:rPr lang="ko-KR" altLang="en-US" dirty="0"/>
              <a:t>대 </a:t>
            </a:r>
            <a:r>
              <a:rPr lang="en-US" altLang="ko-KR" dirty="0"/>
              <a:t>20</a:t>
            </a:r>
            <a:r>
              <a:rPr lang="ko-KR" altLang="en-US" dirty="0"/>
              <a:t>대 유저층에 쉽게 어필 할 수 있음</a:t>
            </a:r>
            <a:endParaRPr lang="en-US" altLang="ko-KR" dirty="0"/>
          </a:p>
          <a:p>
            <a:r>
              <a:rPr lang="ko-KR" altLang="en-US" dirty="0"/>
              <a:t>아기자기한 도트 그래픽을 통해 옛날 게임의 감수성을 유저에게 전달할 수 있음</a:t>
            </a:r>
            <a:endParaRPr lang="en-US" altLang="ko-KR" dirty="0"/>
          </a:p>
          <a:p>
            <a:r>
              <a:rPr lang="ko-KR" altLang="en-US" sz="1400" b="1" dirty="0" err="1">
                <a:solidFill>
                  <a:srgbClr val="FF0000"/>
                </a:solidFill>
              </a:rPr>
              <a:t>로그라이크</a:t>
            </a:r>
            <a:r>
              <a:rPr lang="ko-KR" altLang="en-US" sz="1400" b="1" dirty="0">
                <a:solidFill>
                  <a:srgbClr val="FF0000"/>
                </a:solidFill>
              </a:rPr>
              <a:t> 게임의 특징인 죽음의 페널티와 랜덤 생성을 통해 게임의 스토리와 플레이에 몰입할 수 있음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A184AEC-CA11-4102-A38A-7D932E918E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 err="1"/>
              <a:t>로그라이크</a:t>
            </a:r>
            <a:r>
              <a:rPr lang="ko-KR" altLang="en-US" dirty="0"/>
              <a:t> 게임의 선천적인 게임의 높은 난이도와 최신 게임들과 다른 게임플레이 방식이 거북한 유저의 경우 쉽게 게임을 떠날 수 있음</a:t>
            </a:r>
            <a:endParaRPr lang="en-US" altLang="ko-KR" dirty="0"/>
          </a:p>
          <a:p>
            <a:r>
              <a:rPr lang="ko-KR" altLang="en-US" dirty="0"/>
              <a:t>유저의 숙련도를 중요시 하는 게임성 때문에 자동전투와 간단한 조작에 익숙한 유저의 경우 선택하지 않을 수 있음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디자인의 차별화는 확실하지만 표본 데이터의 수가 적기 때문에 성공 가능성을 예상하기 힘듦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7408A0F-58C1-46E9-A3B9-B44D832316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ko-KR" altLang="en-US" dirty="0" err="1"/>
              <a:t>로그라이크</a:t>
            </a:r>
            <a:r>
              <a:rPr lang="ko-KR" altLang="en-US" dirty="0"/>
              <a:t> 장르에서 모바일로 출시된 게임이 적음</a:t>
            </a:r>
            <a:endParaRPr lang="en-US" altLang="ko-KR" dirty="0"/>
          </a:p>
          <a:p>
            <a:r>
              <a:rPr lang="en-US" altLang="ko-KR" dirty="0"/>
              <a:t>PC, </a:t>
            </a:r>
            <a:r>
              <a:rPr lang="ko-KR" altLang="en-US" dirty="0"/>
              <a:t>콘솔 시장에 밀집된 </a:t>
            </a:r>
            <a:r>
              <a:rPr lang="ko-KR" altLang="en-US" dirty="0" err="1"/>
              <a:t>로그라이크</a:t>
            </a:r>
            <a:r>
              <a:rPr lang="ko-KR" altLang="en-US" dirty="0"/>
              <a:t> 게임 시장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모바일로 해당 장르를 플레이 하고 싶어 했던 유저들에게 어필할 수 있는 좋은 기회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dirty="0"/>
              <a:t>랜덤 생성할 요소를 적절히 선택해 조합한다면 풍부한 컨텐츠 볼륨을 만들 수 있음</a:t>
            </a:r>
            <a:endParaRPr lang="en-US" altLang="ko-KR" dirty="0"/>
          </a:p>
          <a:p>
            <a:r>
              <a:rPr lang="ko-KR" altLang="en-US" dirty="0"/>
              <a:t>액션과 매력적인 세계관을 통해 추가적인 게임 개발에 활용 가능</a:t>
            </a:r>
            <a:endParaRPr lang="en-US" altLang="ko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D6F6E48-DA3A-4B62-8D11-2E5B202B06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77179" y="4220251"/>
            <a:ext cx="4737100" cy="2356157"/>
          </a:xfrm>
        </p:spPr>
        <p:txBody>
          <a:bodyPr/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데이터 수정에 편의를 위한 개별 툴이 필요함으로 게임 외적인 추가 개발이 필요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dirty="0"/>
              <a:t>랜덤 생성만으로 완벽한 게임성을 구현할 수 없음으로 주기적인 사후관리가 필요</a:t>
            </a:r>
            <a:endParaRPr lang="en-US" altLang="ko-KR" dirty="0"/>
          </a:p>
          <a:p>
            <a:r>
              <a:rPr lang="en-US" altLang="ko-KR" dirty="0"/>
              <a:t>BM</a:t>
            </a:r>
            <a:r>
              <a:rPr lang="ko-KR" altLang="en-US" dirty="0"/>
              <a:t>측면에서 유료부분화 정책으로 진행할지 유료 패키지 게임으로 진행할지 명확한 구분이 없음</a:t>
            </a:r>
            <a:endParaRPr lang="en-US" altLang="ko-KR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82F7BB3-17ED-4ABD-BC00-84311E993C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/>
              <a:t>강점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05832A0-4333-4667-BA45-B052E79AE30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/>
              <a:t>약점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D3E04A5-1DD6-4545-8AC9-FB683A1B32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ko-KR" altLang="en-US" dirty="0"/>
              <a:t>기회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D72BB9E9-CC44-4671-A9CA-51F8CCADAF9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ko-KR" altLang="en-US" dirty="0"/>
              <a:t>위기</a:t>
            </a:r>
          </a:p>
        </p:txBody>
      </p:sp>
    </p:spTree>
    <p:extLst>
      <p:ext uri="{BB962C8B-B14F-4D97-AF65-F5344CB8AC3E}">
        <p14:creationId xmlns:p14="http://schemas.microsoft.com/office/powerpoint/2010/main" val="3380308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20">
            <a:extLst>
              <a:ext uri="{FF2B5EF4-FFF2-40B4-BE49-F238E27FC236}">
                <a16:creationId xmlns:a16="http://schemas.microsoft.com/office/drawing/2014/main" id="{A0B25E3D-AB48-4FC6-A31E-451B1E363142}"/>
              </a:ext>
            </a:extLst>
          </p:cNvPr>
          <p:cNvSpPr txBox="1">
            <a:spLocks/>
          </p:cNvSpPr>
          <p:nvPr/>
        </p:nvSpPr>
        <p:spPr>
          <a:xfrm>
            <a:off x="6183222" y="786213"/>
            <a:ext cx="5562599" cy="551880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E7BF015-FC6A-4108-812C-764DD228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54E2A6-BB4A-4D80-9959-E4B6EA739D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모티브 게임 소개</a:t>
            </a:r>
          </a:p>
        </p:txBody>
      </p:sp>
      <p:graphicFrame>
        <p:nvGraphicFramePr>
          <p:cNvPr id="8" name="내용 개체 틀 6">
            <a:extLst>
              <a:ext uri="{FF2B5EF4-FFF2-40B4-BE49-F238E27FC236}">
                <a16:creationId xmlns:a16="http://schemas.microsoft.com/office/drawing/2014/main" id="{DC468F32-E773-4809-A824-C31F941BE3A2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2972275589"/>
              </p:ext>
            </p:extLst>
          </p:nvPr>
        </p:nvGraphicFramePr>
        <p:xfrm>
          <a:off x="457199" y="3516312"/>
          <a:ext cx="5562599" cy="2734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485">
                  <a:extLst>
                    <a:ext uri="{9D8B030D-6E8A-4147-A177-3AD203B41FA5}">
                      <a16:colId xmlns:a16="http://schemas.microsoft.com/office/drawing/2014/main" val="2695117645"/>
                    </a:ext>
                  </a:extLst>
                </a:gridCol>
                <a:gridCol w="4318114">
                  <a:extLst>
                    <a:ext uri="{9D8B030D-6E8A-4147-A177-3AD203B41FA5}">
                      <a16:colId xmlns:a16="http://schemas.microsoft.com/office/drawing/2014/main" val="3440089224"/>
                    </a:ext>
                  </a:extLst>
                </a:gridCol>
              </a:tblGrid>
              <a:tr h="5634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807961"/>
                  </a:ext>
                </a:extLst>
              </a:tr>
              <a:tr h="5757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장르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383398"/>
                  </a:ext>
                </a:extLst>
              </a:tr>
              <a:tr h="5537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개발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/>
                        <a:t>Chillly</a:t>
                      </a:r>
                      <a:r>
                        <a:rPr lang="en-US" altLang="ko-KR" sz="1400" dirty="0"/>
                        <a:t> Room ( </a:t>
                      </a:r>
                      <a:r>
                        <a:rPr lang="ko-KR" altLang="en-US" sz="1400" dirty="0"/>
                        <a:t>중국</a:t>
                      </a:r>
                      <a:r>
                        <a:rPr lang="en-US" altLang="ko-KR" sz="1400" dirty="0"/>
                        <a:t> )</a:t>
                      </a:r>
                      <a:endParaRPr lang="ko-KR" altLang="en-US" sz="1400" dirty="0"/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195432"/>
                  </a:ext>
                </a:extLst>
              </a:tr>
              <a:tr h="5204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출시일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17.2.16</a:t>
                      </a:r>
                      <a:endParaRPr lang="ko-KR" altLang="en-US" sz="1400" dirty="0"/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58101"/>
                  </a:ext>
                </a:extLst>
              </a:tr>
              <a:tr h="5212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플랫폼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686154"/>
                  </a:ext>
                </a:extLst>
              </a:tr>
            </a:tbl>
          </a:graphicData>
        </a:graphic>
      </p:graphicFrame>
      <p:pic>
        <p:nvPicPr>
          <p:cNvPr id="9" name="내용 개체 틀 36" descr="스크린샷, 컴퓨터, 시계이(가) 표시된 사진&#10;&#10;자동 생성된 설명">
            <a:extLst>
              <a:ext uri="{FF2B5EF4-FFF2-40B4-BE49-F238E27FC236}">
                <a16:creationId xmlns:a16="http://schemas.microsoft.com/office/drawing/2014/main" id="{8B4F1B04-D235-47FD-BE1A-CD64C1838A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5" t="17937" r="10979" b="56897"/>
          <a:stretch/>
        </p:blipFill>
        <p:spPr>
          <a:xfrm>
            <a:off x="6377845" y="1754776"/>
            <a:ext cx="5201345" cy="835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0D776C-C769-4107-B9C4-863A78B548D2}"/>
              </a:ext>
            </a:extLst>
          </p:cNvPr>
          <p:cNvSpPr txBox="1"/>
          <p:nvPr/>
        </p:nvSpPr>
        <p:spPr>
          <a:xfrm>
            <a:off x="6161529" y="1346694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총 </a:t>
            </a:r>
            <a:r>
              <a:rPr lang="en-US" altLang="ko-KR" sz="1000" dirty="0"/>
              <a:t>3</a:t>
            </a:r>
            <a:r>
              <a:rPr lang="ko-KR" altLang="en-US" sz="1000" dirty="0"/>
              <a:t>개의 스테이지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7ED51-08C8-4886-BD73-80A1E4561E1D}"/>
              </a:ext>
            </a:extLst>
          </p:cNvPr>
          <p:cNvSpPr txBox="1"/>
          <p:nvPr/>
        </p:nvSpPr>
        <p:spPr>
          <a:xfrm>
            <a:off x="6495145" y="2676814"/>
            <a:ext cx="1875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스테이지를 구성하는 </a:t>
            </a:r>
            <a:r>
              <a:rPr lang="en-US" altLang="ko-KR" sz="1000" dirty="0"/>
              <a:t>5</a:t>
            </a:r>
            <a:r>
              <a:rPr lang="ko-KR" altLang="en-US" sz="1000" dirty="0"/>
              <a:t>개의 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C7D8A-FA9E-48C2-9590-59A665E3135B}"/>
              </a:ext>
            </a:extLst>
          </p:cNvPr>
          <p:cNvSpPr txBox="1"/>
          <p:nvPr/>
        </p:nvSpPr>
        <p:spPr>
          <a:xfrm>
            <a:off x="6495145" y="3041335"/>
            <a:ext cx="2409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각 층은 여러 종류 개수의 방으로 구성됨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46C9E-C186-401E-B596-19E738CC5D5F}"/>
              </a:ext>
            </a:extLst>
          </p:cNvPr>
          <p:cNvSpPr txBox="1"/>
          <p:nvPr/>
        </p:nvSpPr>
        <p:spPr>
          <a:xfrm>
            <a:off x="6495145" y="3615347"/>
            <a:ext cx="3127779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스테이지 마지막 층은 항상 보스 방이 배치됨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층마다 배치되는 방의 형태가 다양함</a:t>
            </a:r>
            <a:r>
              <a:rPr lang="en-US" altLang="ko-KR" sz="1000" dirty="0"/>
              <a:t>(</a:t>
            </a:r>
            <a:r>
              <a:rPr lang="ko-KR" altLang="en-US" sz="1000" dirty="0"/>
              <a:t>랜덤 배치 방식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4F93927A-8E9D-461D-8B71-9D831DF59CF9}"/>
              </a:ext>
            </a:extLst>
          </p:cNvPr>
          <p:cNvCxnSpPr>
            <a:cxnSpLocks/>
            <a:stCxn id="10" idx="3"/>
            <a:endCxn id="18" idx="0"/>
          </p:cNvCxnSpPr>
          <p:nvPr/>
        </p:nvCxnSpPr>
        <p:spPr>
          <a:xfrm>
            <a:off x="7367308" y="1469805"/>
            <a:ext cx="22416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1523130-8603-41E3-9A3B-F9952B886A99}"/>
              </a:ext>
            </a:extLst>
          </p:cNvPr>
          <p:cNvCxnSpPr>
            <a:cxnSpLocks/>
            <a:stCxn id="10" idx="3"/>
            <a:endCxn id="19" idx="0"/>
          </p:cNvCxnSpPr>
          <p:nvPr/>
        </p:nvCxnSpPr>
        <p:spPr>
          <a:xfrm>
            <a:off x="7367308" y="1469805"/>
            <a:ext cx="1587238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2BBC9DF-8ECA-40E3-865F-3AE335A0BA04}"/>
              </a:ext>
            </a:extLst>
          </p:cNvPr>
          <p:cNvCxnSpPr>
            <a:cxnSpLocks/>
            <a:stCxn id="10" idx="3"/>
            <a:endCxn id="20" idx="0"/>
          </p:cNvCxnSpPr>
          <p:nvPr/>
        </p:nvCxnSpPr>
        <p:spPr>
          <a:xfrm>
            <a:off x="7367308" y="1469805"/>
            <a:ext cx="3201389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400E232-CF64-4DB4-B3F6-FCF70E12C789}"/>
              </a:ext>
            </a:extLst>
          </p:cNvPr>
          <p:cNvGrpSpPr/>
          <p:nvPr/>
        </p:nvGrpSpPr>
        <p:grpSpPr>
          <a:xfrm>
            <a:off x="6644640" y="1785302"/>
            <a:ext cx="4718470" cy="679375"/>
            <a:chOff x="6282575" y="1785302"/>
            <a:chExt cx="5080535" cy="73150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8215E70-35B8-43A7-83E4-ACA617503E8D}"/>
                </a:ext>
              </a:extLst>
            </p:cNvPr>
            <p:cNvSpPr/>
            <p:nvPr/>
          </p:nvSpPr>
          <p:spPr>
            <a:xfrm>
              <a:off x="6282575" y="1785302"/>
              <a:ext cx="1604513" cy="73150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F26964F-606B-403E-B3BB-E5D9562251FF}"/>
                </a:ext>
              </a:extLst>
            </p:cNvPr>
            <p:cNvSpPr/>
            <p:nvPr/>
          </p:nvSpPr>
          <p:spPr>
            <a:xfrm>
              <a:off x="7887089" y="1785302"/>
              <a:ext cx="1765279" cy="73150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E7DE6F9-4CDF-4BF2-9DE4-BA25F608304F}"/>
                </a:ext>
              </a:extLst>
            </p:cNvPr>
            <p:cNvSpPr/>
            <p:nvPr/>
          </p:nvSpPr>
          <p:spPr>
            <a:xfrm>
              <a:off x="9652367" y="1785302"/>
              <a:ext cx="1710743" cy="73150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5AF4A1-8984-40E4-AA07-4DB5DA943F77}"/>
              </a:ext>
            </a:extLst>
          </p:cNvPr>
          <p:cNvSpPr/>
          <p:nvPr/>
        </p:nvSpPr>
        <p:spPr>
          <a:xfrm>
            <a:off x="8449910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24BE0B3E-7B35-48D1-9E93-695F10C673BA}"/>
              </a:ext>
            </a:extLst>
          </p:cNvPr>
          <p:cNvCxnSpPr>
            <a:cxnSpLocks/>
            <a:stCxn id="11" idx="3"/>
            <a:endCxn id="21" idx="2"/>
          </p:cNvCxnSpPr>
          <p:nvPr/>
        </p:nvCxnSpPr>
        <p:spPr>
          <a:xfrm flipV="1">
            <a:off x="8370980" y="2389567"/>
            <a:ext cx="269465" cy="4103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AC441334-332C-41D9-8937-F53B5F421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2395" b="61847"/>
          <a:stretch/>
        </p:blipFill>
        <p:spPr>
          <a:xfrm>
            <a:off x="9966417" y="2787290"/>
            <a:ext cx="995896" cy="741132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BBF817B-8F90-4EC0-ACAB-33C5F19C9A3D}"/>
              </a:ext>
            </a:extLst>
          </p:cNvPr>
          <p:cNvCxnSpPr>
            <a:stCxn id="12" idx="3"/>
            <a:endCxn id="23" idx="1"/>
          </p:cNvCxnSpPr>
          <p:nvPr/>
        </p:nvCxnSpPr>
        <p:spPr>
          <a:xfrm flipV="1">
            <a:off x="8904779" y="3157856"/>
            <a:ext cx="1061638" cy="6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회로이(가) 표시된 사진&#10;&#10;자동 생성된 설명">
            <a:extLst>
              <a:ext uri="{FF2B5EF4-FFF2-40B4-BE49-F238E27FC236}">
                <a16:creationId xmlns:a16="http://schemas.microsoft.com/office/drawing/2014/main" id="{3000202F-ACD8-4319-A7D2-F12DFCB033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06" t="28548" r="2395" b="57182"/>
          <a:stretch/>
        </p:blipFill>
        <p:spPr>
          <a:xfrm>
            <a:off x="9966417" y="3615347"/>
            <a:ext cx="975323" cy="74113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E8B1A-1173-4723-872B-13752B68B772}"/>
              </a:ext>
            </a:extLst>
          </p:cNvPr>
          <p:cNvSpPr/>
          <p:nvPr/>
        </p:nvSpPr>
        <p:spPr>
          <a:xfrm>
            <a:off x="11027172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45AE84E-1E57-4807-82A6-C10658A6B858}"/>
              </a:ext>
            </a:extLst>
          </p:cNvPr>
          <p:cNvCxnSpPr>
            <a:cxnSpLocks/>
            <a:stCxn id="25" idx="3"/>
            <a:endCxn id="26" idx="2"/>
          </p:cNvCxnSpPr>
          <p:nvPr/>
        </p:nvCxnSpPr>
        <p:spPr>
          <a:xfrm flipV="1">
            <a:off x="10941740" y="2389567"/>
            <a:ext cx="275967" cy="159634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0600A1-2E71-47A1-9C17-0427EDFC1935}"/>
              </a:ext>
            </a:extLst>
          </p:cNvPr>
          <p:cNvSpPr txBox="1"/>
          <p:nvPr/>
        </p:nvSpPr>
        <p:spPr>
          <a:xfrm>
            <a:off x="6498758" y="5787781"/>
            <a:ext cx="333617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로딩 시간을 활용해 특성을 선택하게 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다양한 무기와 특성을 획득해 가며 게임을 진행하는 방식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FB25F82-57F6-436B-B218-D89140F34EF0}"/>
              </a:ext>
            </a:extLst>
          </p:cNvPr>
          <p:cNvGrpSpPr/>
          <p:nvPr/>
        </p:nvGrpSpPr>
        <p:grpSpPr>
          <a:xfrm>
            <a:off x="6498758" y="4547718"/>
            <a:ext cx="4995173" cy="1283879"/>
            <a:chOff x="6498758" y="4743296"/>
            <a:chExt cx="4995173" cy="1283879"/>
          </a:xfrm>
        </p:grpSpPr>
        <p:pic>
          <p:nvPicPr>
            <p:cNvPr id="28" name="Picture 26">
              <a:extLst>
                <a:ext uri="{FF2B5EF4-FFF2-40B4-BE49-F238E27FC236}">
                  <a16:creationId xmlns:a16="http://schemas.microsoft.com/office/drawing/2014/main" id="{E0384AA1-B083-4FFE-8749-311AA0107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35" t="24098" r="20875" b="-1713"/>
            <a:stretch/>
          </p:blipFill>
          <p:spPr bwMode="auto">
            <a:xfrm>
              <a:off x="6498758" y="4749214"/>
              <a:ext cx="1700810" cy="127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소울나이트 특성에 대한 이미지 검색결과">
              <a:extLst>
                <a:ext uri="{FF2B5EF4-FFF2-40B4-BE49-F238E27FC236}">
                  <a16:creationId xmlns:a16="http://schemas.microsoft.com/office/drawing/2014/main" id="{8BA6F674-BFCD-4368-8B00-998067FCE5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23" t="12214" r="28549" b="16603"/>
            <a:stretch/>
          </p:blipFill>
          <p:spPr bwMode="auto">
            <a:xfrm>
              <a:off x="8259968" y="4743296"/>
              <a:ext cx="1320058" cy="1256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소울나이트 무기에 대한 이미지 검색결과">
              <a:extLst>
                <a:ext uri="{FF2B5EF4-FFF2-40B4-BE49-F238E27FC236}">
                  <a16:creationId xmlns:a16="http://schemas.microsoft.com/office/drawing/2014/main" id="{FE28C8DE-0C57-4F5D-A106-9DCDD5C674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43" t="168" r="35325" b="51286"/>
            <a:stretch/>
          </p:blipFill>
          <p:spPr bwMode="auto">
            <a:xfrm>
              <a:off x="9611306" y="4746373"/>
              <a:ext cx="1882625" cy="1253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C86125CE-2666-4674-91C6-3D00CF6C84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/>
          <a:stretch/>
        </p:blipFill>
        <p:spPr>
          <a:xfrm>
            <a:off x="532682" y="731420"/>
            <a:ext cx="5411636" cy="27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0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17217-B4EB-4B46-ADA2-A3BECCBE9E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ko-KR" altLang="en-US" dirty="0"/>
              <a:t> 게임의 경우 죽음의 페널티가 강하게 작용한다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세이브 포인트가 없고 </a:t>
            </a:r>
            <a:r>
              <a:rPr lang="ko-KR" altLang="en-US" sz="1400" b="1" dirty="0">
                <a:solidFill>
                  <a:srgbClr val="FF0000"/>
                </a:solidFill>
              </a:rPr>
              <a:t>캐릭터가 사망하게 되면 캐릭터 정보를 삭제</a:t>
            </a:r>
            <a:r>
              <a:rPr lang="ko-KR" altLang="en-US" dirty="0"/>
              <a:t>해 다시 </a:t>
            </a:r>
            <a:r>
              <a:rPr lang="en-US" altLang="ko-KR" dirty="0"/>
              <a:t>1</a:t>
            </a:r>
            <a:r>
              <a:rPr lang="ko-KR" altLang="en-US" dirty="0"/>
              <a:t>레벨 부터 시작하도록 하기 때문이다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위 요소는 </a:t>
            </a:r>
            <a:r>
              <a:rPr lang="ko-KR" altLang="en-US" sz="1400" b="1" dirty="0">
                <a:solidFill>
                  <a:srgbClr val="FF0000"/>
                </a:solidFill>
              </a:rPr>
              <a:t>게임의 진입장벽을 만들어 유저 유입이 어려워진다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익숙하지 않은 방식에 거부감을 느껴 게임을 종료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소울 나이트의 경우 위 요소를 가볍게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게임이 종료되면 캐릭터의 모든 정보를 삭제하는 것이 아닌 </a:t>
            </a:r>
            <a:r>
              <a:rPr lang="ko-KR" altLang="en-US" sz="1400" b="1" dirty="0">
                <a:solidFill>
                  <a:srgbClr val="FF0000"/>
                </a:solidFill>
              </a:rPr>
              <a:t>클리어한 던전의 개수나 처치한 몬스터의 수 만큼 포인트로 환산해 재화로 지급</a:t>
            </a:r>
            <a:endParaRPr lang="en-US" altLang="ko-KR" dirty="0"/>
          </a:p>
          <a:p>
            <a:r>
              <a:rPr lang="ko-KR" altLang="en-US" dirty="0"/>
              <a:t>해당 재화를 소비해 유저는 </a:t>
            </a:r>
            <a:r>
              <a:rPr lang="ko-KR" altLang="en-US" sz="1400" b="1" dirty="0">
                <a:solidFill>
                  <a:srgbClr val="FF0000"/>
                </a:solidFill>
              </a:rPr>
              <a:t>원하는 캐릭터를 구입</a:t>
            </a:r>
            <a:r>
              <a:rPr lang="ko-KR" altLang="en-US" dirty="0"/>
              <a:t>하기도 하고 </a:t>
            </a:r>
            <a:r>
              <a:rPr lang="ko-KR" altLang="en-US" sz="1400" b="1" dirty="0">
                <a:solidFill>
                  <a:srgbClr val="FF0000"/>
                </a:solidFill>
              </a:rPr>
              <a:t>강화를 통해 성능을 업그레이드 </a:t>
            </a:r>
            <a:r>
              <a:rPr lang="ko-KR" altLang="en-US" dirty="0"/>
              <a:t>하기도 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9791128-487B-4F98-BD86-C89EA48D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1B788D-C616-443A-99ED-FD67EC6194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죽음의 페널티</a:t>
            </a:r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FD72CD4D-D4EE-4187-88E3-C047C07F52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38789" r="5252" b="38649"/>
          <a:stretch/>
        </p:blipFill>
        <p:spPr>
          <a:xfrm>
            <a:off x="959872" y="876879"/>
            <a:ext cx="4557256" cy="2565400"/>
          </a:xfrm>
          <a:prstGeom prst="rect">
            <a:avLst/>
          </a:prstGeom>
        </p:spPr>
      </p:pic>
      <p:pic>
        <p:nvPicPr>
          <p:cNvPr id="8" name="내용 개체 틀 81">
            <a:extLst>
              <a:ext uri="{FF2B5EF4-FFF2-40B4-BE49-F238E27FC236}">
                <a16:creationId xmlns:a16="http://schemas.microsoft.com/office/drawing/2014/main" id="{2048B8AB-5D6F-4152-9E66-138D3F761A25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959872" y="3730952"/>
            <a:ext cx="4557256" cy="23377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EE0C7DD-7208-4194-878A-A2F4A18761F3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1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7B221-51FA-4401-A642-0164E74FF9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  <a:defRPr/>
            </a:pPr>
            <a:r>
              <a:rPr lang="en-US" altLang="ko-KR" b="1" dirty="0"/>
              <a:t>&lt;</a:t>
            </a:r>
            <a:r>
              <a:rPr lang="ko-KR" altLang="en-US" b="1" dirty="0"/>
              <a:t>던전 랜덤 생성</a:t>
            </a:r>
            <a:r>
              <a:rPr lang="en-US" altLang="ko-KR" b="1" dirty="0"/>
              <a:t>&gt;</a:t>
            </a:r>
          </a:p>
          <a:p>
            <a:pPr marL="171450" lvl="0" indent="-171450">
              <a:spcBef>
                <a:spcPts val="0"/>
              </a:spcBef>
              <a:defRPr/>
            </a:pPr>
            <a:r>
              <a:rPr lang="ko-KR" altLang="en-US" dirty="0"/>
              <a:t>시작 룸</a:t>
            </a:r>
            <a:r>
              <a:rPr lang="en-US" altLang="ko-KR" dirty="0"/>
              <a:t>, </a:t>
            </a:r>
            <a:r>
              <a:rPr lang="ko-KR" altLang="en-US" dirty="0"/>
              <a:t>포탈 룸은 층마다 하나씩 배치</a:t>
            </a:r>
            <a:r>
              <a:rPr lang="en-US" altLang="ko-KR" dirty="0"/>
              <a:t>(5</a:t>
            </a:r>
            <a:r>
              <a:rPr lang="ko-KR" altLang="en-US" dirty="0"/>
              <a:t>번째 층마다 포탈 룸은 보스 룸으로 치환</a:t>
            </a:r>
            <a:r>
              <a:rPr lang="en-US" altLang="ko-KR" dirty="0"/>
              <a:t>)</a:t>
            </a:r>
          </a:p>
          <a:p>
            <a:pPr marL="171450" indent="-171450"/>
            <a:r>
              <a:rPr lang="ko-KR" altLang="en-US" dirty="0"/>
              <a:t>시작 룸을 기준으로 상하좌우</a:t>
            </a:r>
            <a:r>
              <a:rPr lang="en-US" altLang="ko-KR" dirty="0"/>
              <a:t> </a:t>
            </a:r>
            <a:r>
              <a:rPr lang="ko-KR" altLang="en-US" dirty="0"/>
              <a:t>중 한 방향을 기준으로 방을 생성해 연결함</a:t>
            </a:r>
            <a:endParaRPr lang="en-US" altLang="ko-KR" dirty="0"/>
          </a:p>
          <a:p>
            <a:pPr marL="171450" indent="-171450"/>
            <a:r>
              <a:rPr lang="en-US" altLang="ko-KR" dirty="0"/>
              <a:t>2</a:t>
            </a:r>
            <a:r>
              <a:rPr lang="ko-KR" altLang="en-US" dirty="0"/>
              <a:t>차원 배열의 최소 </a:t>
            </a:r>
            <a:r>
              <a:rPr lang="en-US" altLang="ko-KR" dirty="0"/>
              <a:t>3x3(9</a:t>
            </a:r>
            <a:r>
              <a:rPr lang="ko-KR" altLang="en-US" dirty="0"/>
              <a:t>개</a:t>
            </a:r>
            <a:r>
              <a:rPr lang="en-US" altLang="ko-KR" dirty="0"/>
              <a:t>) </a:t>
            </a:r>
            <a:r>
              <a:rPr lang="ko-KR" altLang="en-US" dirty="0"/>
              <a:t>크기에 시작점과 </a:t>
            </a:r>
            <a:r>
              <a:rPr lang="ko-KR" altLang="en-US" dirty="0" err="1"/>
              <a:t>포탈룸을</a:t>
            </a:r>
            <a:r>
              <a:rPr lang="ko-KR" altLang="en-US" dirty="0"/>
              <a:t> 배치하고 나머지는 규칙에 맞게 랜덤배치</a:t>
            </a:r>
            <a:endParaRPr lang="en-US" altLang="ko-KR" dirty="0"/>
          </a:p>
          <a:p>
            <a:pPr marL="171450" indent="-171450"/>
            <a:r>
              <a:rPr lang="ko-KR" altLang="en-US" sz="1400" b="1" dirty="0">
                <a:solidFill>
                  <a:srgbClr val="FF0000"/>
                </a:solidFill>
              </a:rPr>
              <a:t>배치완료 시 방들을 하나의 층으로 묶어 관리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b="1" dirty="0"/>
              <a:t>&lt;</a:t>
            </a:r>
            <a:r>
              <a:rPr lang="ko-KR" altLang="en-US" b="1" dirty="0"/>
              <a:t>기타 랜덤 생성</a:t>
            </a:r>
            <a:r>
              <a:rPr lang="en-US" altLang="ko-KR" b="1" dirty="0"/>
              <a:t>&gt;</a:t>
            </a:r>
          </a:p>
          <a:p>
            <a:pPr marL="171450" indent="-171450"/>
            <a:r>
              <a:rPr lang="ko-KR" altLang="en-US" dirty="0"/>
              <a:t>방마다 </a:t>
            </a:r>
            <a:r>
              <a:rPr lang="ko-KR" altLang="en-US" sz="1400" b="1" dirty="0">
                <a:solidFill>
                  <a:srgbClr val="FF0000"/>
                </a:solidFill>
              </a:rPr>
              <a:t>랜덤 생성될 영역과 구조물 종류를 설정</a:t>
            </a:r>
            <a:r>
              <a:rPr lang="ko-KR" altLang="en-US" dirty="0"/>
              <a:t>해 방을 생성 할 때 바다 해당 위치에 다른 구조물이 배치되도록 한다</a:t>
            </a:r>
            <a:r>
              <a:rPr lang="en-US" altLang="ko-KR" dirty="0"/>
              <a:t>.</a:t>
            </a:r>
          </a:p>
          <a:p>
            <a:pPr marL="171450" indent="-171450"/>
            <a:r>
              <a:rPr lang="ko-KR" altLang="en-US" dirty="0"/>
              <a:t>몬스터 생성의 경우 </a:t>
            </a:r>
            <a:r>
              <a:rPr lang="ko-KR" altLang="en-US" sz="1400" b="1" dirty="0">
                <a:solidFill>
                  <a:srgbClr val="FF0000"/>
                </a:solidFill>
              </a:rPr>
              <a:t>바닥 타일 값을 참조해 넓은 방과 좁은 방의 몬스터 비율을 조절</a:t>
            </a:r>
            <a:r>
              <a:rPr lang="ko-KR" altLang="en-US" dirty="0"/>
              <a:t> 할 수 있도록 하려고 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ED7F8E8-956D-4B9A-88A6-58F3010C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A8B199-69A4-4860-9B95-975D545DFA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랜덤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BFEFA5-6DF8-4ABF-A372-766AF8D36A60}"/>
              </a:ext>
            </a:extLst>
          </p:cNvPr>
          <p:cNvSpPr/>
          <p:nvPr/>
        </p:nvSpPr>
        <p:spPr>
          <a:xfrm>
            <a:off x="457199" y="786214"/>
            <a:ext cx="5567364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 descr="실외, 옅은, 커플, 앉아있는이(가) 표시된 사진&#10;&#10;자동 생성된 설명">
            <a:extLst>
              <a:ext uri="{FF2B5EF4-FFF2-40B4-BE49-F238E27FC236}">
                <a16:creationId xmlns:a16="http://schemas.microsoft.com/office/drawing/2014/main" id="{7B518AE4-5C6C-4FC9-A047-BF90F9D62D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10" y="850427"/>
            <a:ext cx="3754742" cy="18882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FF7936-BF07-4563-921E-450A01064A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38616" b="38743"/>
          <a:stretch/>
        </p:blipFill>
        <p:spPr>
          <a:xfrm>
            <a:off x="1371030" y="2738701"/>
            <a:ext cx="3744614" cy="1888274"/>
          </a:xfrm>
          <a:prstGeom prst="rect">
            <a:avLst/>
          </a:prstGeom>
        </p:spPr>
      </p:pic>
      <p:pic>
        <p:nvPicPr>
          <p:cNvPr id="12" name="내용 개체 틀 11" descr="시계이(가) 표시된 사진&#10;&#10;자동 생성된 설명">
            <a:extLst>
              <a:ext uri="{FF2B5EF4-FFF2-40B4-BE49-F238E27FC236}">
                <a16:creationId xmlns:a16="http://schemas.microsoft.com/office/drawing/2014/main" id="{7A52E3D6-FC37-4F84-A490-2BC1F14EB69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08" y="5185773"/>
            <a:ext cx="3236346" cy="1103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317CF6-4064-4DD9-BF30-39366DFDFC69}"/>
              </a:ext>
            </a:extLst>
          </p:cNvPr>
          <p:cNvSpPr txBox="1"/>
          <p:nvPr/>
        </p:nvSpPr>
        <p:spPr>
          <a:xfrm>
            <a:off x="812460" y="4633960"/>
            <a:ext cx="4856842" cy="5289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던전을 입장하면 포탈을 이동한다는 컨셉의 이미지와 함께</a:t>
            </a:r>
            <a:r>
              <a:rPr lang="en-US" altLang="ko-KR" sz="1000" dirty="0"/>
              <a:t> </a:t>
            </a:r>
            <a:r>
              <a:rPr lang="ko-KR" altLang="en-US" sz="1000" dirty="0"/>
              <a:t>게임에 대한 정보를 표시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이때 던전을 구성할 리소스를 불러와 좌측 표의 규칙에 맞게 배치하게 됨 </a:t>
            </a:r>
          </a:p>
        </p:txBody>
      </p:sp>
    </p:spTree>
    <p:extLst>
      <p:ext uri="{BB962C8B-B14F-4D97-AF65-F5344CB8AC3E}">
        <p14:creationId xmlns:p14="http://schemas.microsoft.com/office/powerpoint/2010/main" val="4110340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90384-DFC9-4A0E-A039-DC17C95F09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소울 나이트의 경우 식별 요소를 거의 사용하지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구조물의 효과나 아이템의 성능</a:t>
            </a:r>
            <a:r>
              <a:rPr lang="en-US" altLang="ko-KR" dirty="0"/>
              <a:t>, </a:t>
            </a:r>
            <a:r>
              <a:rPr lang="ko-KR" altLang="en-US" dirty="0"/>
              <a:t>던전 형태를 직접적으로 </a:t>
            </a:r>
            <a:r>
              <a:rPr lang="en-US" altLang="ko-KR" dirty="0"/>
              <a:t>UI</a:t>
            </a:r>
            <a:r>
              <a:rPr lang="ko-KR" altLang="en-US" dirty="0"/>
              <a:t>나 텍스트를 통해 정보를 전달한다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식별 요소가 많은 경우 유저는 플레이에 시행 착오를 상대적으로 오랜 시간 격아 모바일 플랫폼 특유의 짧은 플레이 타임에 맞지 않다고 판단해 과감히 삭제</a:t>
            </a:r>
            <a:endParaRPr lang="en-US" altLang="ko-KR" dirty="0"/>
          </a:p>
          <a:p>
            <a:r>
              <a:rPr lang="ko-KR" altLang="en-US" dirty="0"/>
              <a:t>유일하게 식별 요소가 있는 것은 몬스터의 공격 패턴이다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유저가 직접 경험해 보지 않으면 각 몬스터의 스킬과 효과를 알 수 없기 때문이다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FE48544-52CC-408D-92E0-6E64B155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63FDA1-574F-4E4B-958C-1DE0B670AB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식별 요소</a:t>
            </a:r>
          </a:p>
        </p:txBody>
      </p:sp>
      <p:pic>
        <p:nvPicPr>
          <p:cNvPr id="7" name="내용 개체 틀 33">
            <a:extLst>
              <a:ext uri="{FF2B5EF4-FFF2-40B4-BE49-F238E27FC236}">
                <a16:creationId xmlns:a16="http://schemas.microsoft.com/office/drawing/2014/main" id="{E358249E-4D70-408B-9225-19C2191445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51" y="1504100"/>
            <a:ext cx="3517697" cy="1414395"/>
          </a:xfrm>
        </p:spPr>
      </p:pic>
      <p:pic>
        <p:nvPicPr>
          <p:cNvPr id="8" name="내용 개체 틀 14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535136B7-044B-4B18-892B-44280D035AD7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5" t="44867" r="26231" b="41761"/>
          <a:stretch/>
        </p:blipFill>
        <p:spPr>
          <a:xfrm>
            <a:off x="1519567" y="3392488"/>
            <a:ext cx="3437865" cy="27670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9402-2461-441B-80C5-D21D1C4C7934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21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805B3-8265-49A0-AEE5-7BBFE617D2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게임에서는 </a:t>
            </a:r>
            <a:r>
              <a:rPr lang="ko-KR" altLang="en-US" sz="1400" b="1" dirty="0">
                <a:solidFill>
                  <a:srgbClr val="FF0000"/>
                </a:solidFill>
              </a:rPr>
              <a:t>캐릭터의 체력 이외에 부가적으로 관리해야 하는 수치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소울 나이트에서는 그것을 </a:t>
            </a:r>
            <a:r>
              <a:rPr lang="ko-KR" altLang="en-US" dirty="0" err="1"/>
              <a:t>마나로</a:t>
            </a:r>
            <a:r>
              <a:rPr lang="ko-KR" altLang="en-US" dirty="0"/>
              <a:t> 설정해 관리하도록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무기마다 마나 소비양이 다르고 무기의 등급이 높을 수록 사용하는 </a:t>
            </a:r>
            <a:r>
              <a:rPr lang="ko-KR" altLang="en-US" dirty="0" err="1"/>
              <a:t>마나의</a:t>
            </a:r>
            <a:r>
              <a:rPr lang="ko-KR" altLang="en-US" dirty="0"/>
              <a:t> 수가 증가하게 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마나가</a:t>
            </a:r>
            <a:r>
              <a:rPr lang="ko-KR" altLang="en-US" dirty="0"/>
              <a:t> 자동으로 회복되는 기존 게임들과 달리 </a:t>
            </a:r>
            <a:r>
              <a:rPr lang="ko-KR" altLang="en-US" dirty="0" err="1"/>
              <a:t>포션과</a:t>
            </a:r>
            <a:r>
              <a:rPr lang="ko-KR" altLang="en-US" dirty="0"/>
              <a:t> 몬스터 처치 보상으로만 회복이 가능해 </a:t>
            </a:r>
            <a:r>
              <a:rPr lang="ko-KR" altLang="en-US" sz="1400" b="1" dirty="0">
                <a:solidFill>
                  <a:srgbClr val="FF0000"/>
                </a:solidFill>
              </a:rPr>
              <a:t>자원관리가 중요</a:t>
            </a:r>
            <a:r>
              <a:rPr lang="ko-KR" altLang="en-US" dirty="0"/>
              <a:t>해 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 던전에서 </a:t>
            </a:r>
            <a:r>
              <a:rPr lang="ko-KR" altLang="en-US" sz="1400" b="1" dirty="0">
                <a:solidFill>
                  <a:srgbClr val="FF0000"/>
                </a:solidFill>
              </a:rPr>
              <a:t>계획없이 무기를 사용하게 되면 이후 보스 전투에서 사용할 </a:t>
            </a:r>
            <a:r>
              <a:rPr lang="ko-KR" altLang="en-US" sz="1400" b="1" dirty="0" err="1">
                <a:solidFill>
                  <a:srgbClr val="FF0000"/>
                </a:solidFill>
              </a:rPr>
              <a:t>마나가</a:t>
            </a:r>
            <a:r>
              <a:rPr lang="ko-KR" altLang="en-US" sz="1400" b="1" dirty="0">
                <a:solidFill>
                  <a:srgbClr val="FF0000"/>
                </a:solidFill>
              </a:rPr>
              <a:t> 없어지게 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CC30B01-CEB0-4177-A96A-8BB4FAAB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D99F6A-DFEA-4F2F-A630-0BDA7A286E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자원 관리</a:t>
            </a:r>
          </a:p>
        </p:txBody>
      </p:sp>
      <p:pic>
        <p:nvPicPr>
          <p:cNvPr id="7" name="내용 개체 틀 9" descr="걸린, 시계, 표지판, 측정기이(가) 표시된 사진&#10;&#10;자동 생성된 설명">
            <a:extLst>
              <a:ext uri="{FF2B5EF4-FFF2-40B4-BE49-F238E27FC236}">
                <a16:creationId xmlns:a16="http://schemas.microsoft.com/office/drawing/2014/main" id="{734FF808-31E8-480E-B3D0-9C83686B55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5" y="1357955"/>
            <a:ext cx="4858110" cy="1430640"/>
          </a:xfrm>
        </p:spPr>
      </p:pic>
      <p:pic>
        <p:nvPicPr>
          <p:cNvPr id="8" name="내용 개체 틀 20" descr="모니터, 앉아있는, 다른, 화면이(가) 표시된 사진&#10;&#10;자동 생성된 설명">
            <a:extLst>
              <a:ext uri="{FF2B5EF4-FFF2-40B4-BE49-F238E27FC236}">
                <a16:creationId xmlns:a16="http://schemas.microsoft.com/office/drawing/2014/main" id="{61B32D75-469C-4B62-9419-9E52DA37BB2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5" y="3185847"/>
            <a:ext cx="4858110" cy="278959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22D60E5-3802-44F4-8B2A-BCC19A49FBD7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0441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7418</TotalTime>
  <Words>4927</Words>
  <Application>Microsoft Office PowerPoint</Application>
  <PresentationFormat>와이드스크린</PresentationFormat>
  <Paragraphs>682</Paragraphs>
  <Slides>45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맑은 고딕</vt:lpstr>
      <vt:lpstr>Arial</vt:lpstr>
      <vt:lpstr>Calibri</vt:lpstr>
      <vt:lpstr>Calibri Light</vt:lpstr>
      <vt:lpstr>디자인 사용자 지정</vt:lpstr>
      <vt:lpstr>Office 테마</vt:lpstr>
      <vt:lpstr>‘타임키퍼(Time Keeper)’ 기초 기획서</vt:lpstr>
      <vt:lpstr>목차</vt:lpstr>
      <vt:lpstr>간략 소개</vt:lpstr>
      <vt:lpstr>장르 소개</vt:lpstr>
      <vt:lpstr>장르 소개</vt:lpstr>
      <vt:lpstr>장르 소개</vt:lpstr>
      <vt:lpstr>장르 소개</vt:lpstr>
      <vt:lpstr>장르 소개</vt:lpstr>
      <vt:lpstr>장르 소개</vt:lpstr>
      <vt:lpstr>중간 정리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중간 정리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중간 정리</vt:lpstr>
      <vt:lpstr>스토리 컨셉</vt:lpstr>
      <vt:lpstr>스토리 컨셉</vt:lpstr>
      <vt:lpstr>스토리 컨셉</vt:lpstr>
      <vt:lpstr>스토리 컨셉</vt:lpstr>
      <vt:lpstr>스토리 컨셉</vt:lpstr>
      <vt:lpstr>스토리 컨셉</vt:lpstr>
      <vt:lpstr>중간 정리</vt:lpstr>
      <vt:lpstr>튜토리얼</vt:lpstr>
      <vt:lpstr>튜토리얼</vt:lpstr>
      <vt:lpstr>튜토리얼</vt:lpstr>
      <vt:lpstr>튜토리얼</vt:lpstr>
      <vt:lpstr>튜토리얼</vt:lpstr>
      <vt:lpstr>튜토리얼</vt:lpstr>
      <vt:lpstr>튜토리얼</vt:lpstr>
      <vt:lpstr>튜토리얼</vt:lpstr>
      <vt:lpstr>최종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472</cp:revision>
  <cp:lastPrinted>2019-12-28T14:29:27Z</cp:lastPrinted>
  <dcterms:created xsi:type="dcterms:W3CDTF">2019-10-07T05:13:37Z</dcterms:created>
  <dcterms:modified xsi:type="dcterms:W3CDTF">2020-01-10T02:12:38Z</dcterms:modified>
</cp:coreProperties>
</file>